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65" r:id="rId3"/>
    <p:sldId id="346" r:id="rId4"/>
    <p:sldId id="341" r:id="rId5"/>
    <p:sldId id="356" r:id="rId6"/>
    <p:sldId id="349" r:id="rId7"/>
    <p:sldId id="351" r:id="rId8"/>
    <p:sldId id="352" r:id="rId9"/>
    <p:sldId id="350" r:id="rId10"/>
    <p:sldId id="355" r:id="rId11"/>
    <p:sldId id="466" r:id="rId12"/>
    <p:sldId id="357" r:id="rId13"/>
    <p:sldId id="353" r:id="rId14"/>
    <p:sldId id="358" r:id="rId15"/>
    <p:sldId id="361" r:id="rId16"/>
    <p:sldId id="359" r:id="rId17"/>
    <p:sldId id="362" r:id="rId18"/>
    <p:sldId id="363" r:id="rId19"/>
    <p:sldId id="364" r:id="rId20"/>
    <p:sldId id="365" r:id="rId21"/>
    <p:sldId id="366" r:id="rId22"/>
    <p:sldId id="467" r:id="rId23"/>
    <p:sldId id="367" r:id="rId24"/>
    <p:sldId id="470" r:id="rId25"/>
    <p:sldId id="368" r:id="rId26"/>
    <p:sldId id="369" r:id="rId27"/>
    <p:sldId id="371" r:id="rId28"/>
    <p:sldId id="372" r:id="rId29"/>
    <p:sldId id="468" r:id="rId30"/>
    <p:sldId id="370" r:id="rId31"/>
    <p:sldId id="471" r:id="rId32"/>
    <p:sldId id="376" r:id="rId33"/>
    <p:sldId id="469" r:id="rId34"/>
    <p:sldId id="360" r:id="rId35"/>
    <p:sldId id="396" r:id="rId36"/>
    <p:sldId id="397" r:id="rId37"/>
    <p:sldId id="378" r:id="rId38"/>
    <p:sldId id="379" r:id="rId39"/>
    <p:sldId id="386" r:id="rId40"/>
    <p:sldId id="393" r:id="rId41"/>
    <p:sldId id="273" r:id="rId42"/>
    <p:sldId id="306" r:id="rId43"/>
    <p:sldId id="298" r:id="rId44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8FF"/>
    <a:srgbClr val="194699"/>
    <a:srgbClr val="1F33AB"/>
    <a:srgbClr val="84AEFF"/>
    <a:srgbClr val="0E9647"/>
    <a:srgbClr val="FDE111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9"/>
    <p:restoredTop sz="85352"/>
  </p:normalViewPr>
  <p:slideViewPr>
    <p:cSldViewPr snapToGrid="0" snapToObjects="1">
      <p:cViewPr varScale="1">
        <p:scale>
          <a:sx n="92" d="100"/>
          <a:sy n="92" d="100"/>
        </p:scale>
        <p:origin x="29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1pPr>
    <a:lvl2pPr indent="14350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2pPr>
    <a:lvl3pPr indent="28701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3pPr>
    <a:lvl4pPr indent="430517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4pPr>
    <a:lvl5pPr indent="57402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5pPr>
    <a:lvl6pPr indent="717528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6pPr>
    <a:lvl7pPr indent="861034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7pPr>
    <a:lvl8pPr indent="1004539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8pPr>
    <a:lvl9pPr indent="114804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7012" rtl="0">
              <a:lnSpc>
                <a:spcPct val="12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</a:t>
            </a:r>
            <a:r>
              <a:rPr lang="en-GB" baseline="0" dirty="0"/>
              <a:t> a tricky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2193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</a:t>
            </a:r>
            <a:r>
              <a:rPr lang="en-GB" baseline="0" dirty="0"/>
              <a:t> a tricky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049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void setup(){  size(100,100);  </a:t>
            </a:r>
            <a:r>
              <a:rPr lang="en-US" dirty="0" err="1"/>
              <a:t>drawLines</a:t>
            </a:r>
            <a:r>
              <a:rPr lang="en-US" dirty="0"/>
              <a:t>(10,4);}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 err="1"/>
              <a:t>drawLines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){     // </a:t>
            </a:r>
            <a:r>
              <a:rPr lang="en-US" dirty="0" err="1"/>
              <a:t>println</a:t>
            </a:r>
            <a:r>
              <a:rPr lang="en-US" dirty="0"/>
              <a:t>( </a:t>
            </a:r>
            <a:r>
              <a:rPr lang="en-US" dirty="0" err="1"/>
              <a:t>num</a:t>
            </a:r>
            <a:r>
              <a:rPr lang="en-US" dirty="0"/>
              <a:t>);     line (x, 20, x, 80);     if (</a:t>
            </a:r>
            <a:r>
              <a:rPr lang="en-US" dirty="0" err="1"/>
              <a:t>num</a:t>
            </a:r>
            <a:r>
              <a:rPr lang="en-US" dirty="0"/>
              <a:t> &gt; 1)     {         </a:t>
            </a:r>
            <a:r>
              <a:rPr lang="en-US" dirty="0" err="1"/>
              <a:t>drawLines</a:t>
            </a:r>
            <a:r>
              <a:rPr lang="en-US" dirty="0"/>
              <a:t>(x+5, num-1);     }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142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8318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376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14F6341F-72F0-BFA6-6798-9AC71A86B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3613319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885F7572-8BDA-2441-A5EC-7D945A8A5010}"/>
              </a:ext>
            </a:extLst>
          </p:cNvPr>
          <p:cNvSpPr/>
          <p:nvPr/>
        </p:nvSpPr>
        <p:spPr>
          <a:xfrm>
            <a:off x="4970252" y="3114062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4963941" y="2144699"/>
            <a:ext cx="3954521" cy="10468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algn="l"/>
            <a:r>
              <a:rPr lang="en-IE" sz="1800" b="1" i="0" baseline="0" dirty="0"/>
              <a:t>Mr. 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  <a:br>
              <a:rPr lang="en-IE" sz="1600" b="1" i="0" baseline="0" dirty="0"/>
            </a:br>
            <a:r>
              <a:rPr lang="en-IE" sz="1800" dirty="0" err="1">
                <a:solidFill>
                  <a:schemeClr val="tx1"/>
                </a:solidFill>
              </a:rPr>
              <a:t>Dr.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Siobhán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Drohan</a:t>
            </a:r>
            <a:endParaRPr lang="en-IE" sz="1800" dirty="0">
              <a:solidFill>
                <a:schemeClr val="tx1"/>
              </a:solidFill>
            </a:endParaRPr>
          </a:p>
          <a:p>
            <a:pPr algn="l"/>
            <a:r>
              <a:rPr lang="en-IE" sz="1800" dirty="0">
                <a:solidFill>
                  <a:schemeClr val="tx1"/>
                </a:solidFill>
              </a:rPr>
              <a:t>Ms. Mairead Meagher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BD13589-119E-31F3-037B-F798E3852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399" y="1324611"/>
            <a:ext cx="7893844" cy="542479"/>
          </a:xfrm>
        </p:spPr>
        <p:txBody>
          <a:bodyPr/>
          <a:lstStyle>
            <a:lvl1pPr>
              <a:defRPr sz="2800" b="1"/>
            </a:lvl1pPr>
          </a:lstStyle>
          <a:p>
            <a:pPr algn="r" defTabSz="366688" rtl="0"/>
            <a:r>
              <a:rPr lang="en-US" dirty="0"/>
              <a:t>Programming Fundamentals 1</a:t>
            </a:r>
          </a:p>
        </p:txBody>
      </p:sp>
    </p:spTree>
    <p:extLst>
      <p:ext uri="{BB962C8B-B14F-4D97-AF65-F5344CB8AC3E}">
        <p14:creationId xmlns:p14="http://schemas.microsoft.com/office/powerpoint/2010/main" val="31244221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 baseline="0"/>
            </a:lvl1pPr>
          </a:lstStyle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368FF"/>
              </a:buClr>
              <a:defRPr/>
            </a:lvl1pPr>
            <a:lvl2pPr>
              <a:buClr>
                <a:srgbClr val="0368FF"/>
              </a:buClr>
              <a:defRPr/>
            </a:lvl2pPr>
            <a:lvl3pPr>
              <a:buClr>
                <a:srgbClr val="0368FF"/>
              </a:buClr>
              <a:defRPr/>
            </a:lvl3pPr>
            <a:lvl4pPr>
              <a:buClr>
                <a:srgbClr val="0368FF"/>
              </a:buClr>
              <a:defRPr/>
            </a:lvl4pPr>
            <a:lvl5pPr>
              <a:buClr>
                <a:srgbClr val="0368FF"/>
              </a:buClr>
              <a:defRPr/>
            </a:lvl5pPr>
          </a:lstStyle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E51DA-9AF5-F835-204E-B5376FB7A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6552-8ABC-2684-8EA3-A12C826F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3EAD-3ACD-68D9-A159-986D3E0E55D6}"/>
              </a:ext>
            </a:extLst>
          </p:cNvPr>
          <p:cNvSpPr/>
          <p:nvPr userDrawn="1"/>
        </p:nvSpPr>
        <p:spPr>
          <a:xfrm>
            <a:off x="375385" y="683393"/>
            <a:ext cx="7324826" cy="3272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145168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85850"/>
            <a:ext cx="8305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4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366737" rtl="0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47061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5401" y="55577"/>
            <a:ext cx="525609" cy="5256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3" r:id="rId2"/>
    <p:sldLayoutId id="2147483668" r:id="rId3"/>
    <p:sldLayoutId id="2147483669" r:id="rId4"/>
    <p:sldLayoutId id="2147483670" r:id="rId5"/>
  </p:sldLayoutIdLst>
  <p:transition spd="med"/>
  <p:hf hdr="0" dt="0"/>
  <p:txStyles>
    <p:titleStyle>
      <a:lvl1pPr>
        <a:defRPr sz="2800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A5DAE-8FD5-49CE-E28B-6EDA2BB1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47" y="1010648"/>
            <a:ext cx="7893844" cy="1077818"/>
          </a:xfrm>
        </p:spPr>
        <p:txBody>
          <a:bodyPr/>
          <a:lstStyle/>
          <a:p>
            <a:pPr algn="r" defTabSz="366688" rtl="0"/>
            <a:r>
              <a:rPr lang="en-US" sz="3200" dirty="0"/>
              <a:t>Programming Fundamentals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6.3 – Drawing six eyes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50221-075D-733E-57CF-5876CB329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9437-AC07-1845-993D-6733D52813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5AEB3-A7DE-F646-3009-394BCE754C68}"/>
              </a:ext>
            </a:extLst>
          </p:cNvPr>
          <p:cNvSpPr/>
          <p:nvPr/>
        </p:nvSpPr>
        <p:spPr>
          <a:xfrm>
            <a:off x="395536" y="849435"/>
            <a:ext cx="265861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noStroke</a:t>
            </a:r>
            <a:r>
              <a:rPr lang="en-IE" sz="1800" dirty="0">
                <a:latin typeface="Monaco" pitchFamily="2" charset="77"/>
              </a:rPr>
              <a:t>();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F23FB-56F2-552E-F5E9-82B80FBDE8C3}"/>
              </a:ext>
            </a:extLst>
          </p:cNvPr>
          <p:cNvSpPr/>
          <p:nvPr/>
        </p:nvSpPr>
        <p:spPr>
          <a:xfrm>
            <a:off x="1531991" y="2169888"/>
            <a:ext cx="7216473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eye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x,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y)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ellipse(x,y,60,60);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//outer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ellipse(x+10, y, 30, 30);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//black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ellipse(x+16, y-5, 6, 6);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//small,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113"/>
          <a:stretch/>
        </p:blipFill>
        <p:spPr bwMode="auto">
          <a:xfrm>
            <a:off x="32919" y="2571722"/>
            <a:ext cx="1604862" cy="186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69C948-674C-FE7F-2980-EE07A417386F}"/>
              </a:ext>
            </a:extLst>
          </p:cNvPr>
          <p:cNvSpPr/>
          <p:nvPr/>
        </p:nvSpPr>
        <p:spPr>
          <a:xfrm>
            <a:off x="5491615" y="858740"/>
            <a:ext cx="3250692" cy="28623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eye(65,44);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eye(20,50);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eye(65,74);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eye(20,80);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eye(65,104);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eye(20,110);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18352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042" y="485452"/>
            <a:ext cx="4805915" cy="1102519"/>
          </a:xfrm>
        </p:spPr>
        <p:txBody>
          <a:bodyPr/>
          <a:lstStyle/>
          <a:p>
            <a:pPr>
              <a:spcBef>
                <a:spcPts val="633"/>
              </a:spcBef>
            </a:pPr>
            <a:r>
              <a:rPr lang="en-IE" sz="3600" dirty="0">
                <a:solidFill>
                  <a:schemeClr val="tx1"/>
                </a:solidFill>
              </a:rPr>
              <a:t>Method example: </a:t>
            </a:r>
            <a:r>
              <a:rPr lang="en-IE" sz="3600" b="1" dirty="0">
                <a:solidFill>
                  <a:srgbClr val="0368FF"/>
                </a:solidFill>
              </a:rPr>
              <a:t>X’s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7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743"/>
          <a:stretch/>
        </p:blipFill>
        <p:spPr bwMode="auto">
          <a:xfrm>
            <a:off x="3200400" y="1257300"/>
            <a:ext cx="2743200" cy="3058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3E3B00-2E52-0648-E264-9C8F6419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246751-E5CC-B00C-0BD3-EB438C1B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9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How about this solution?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5170065" y="57151"/>
            <a:ext cx="3441297" cy="5032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background(204);</a:t>
            </a:r>
          </a:p>
          <a:p>
            <a:pPr algn="l"/>
            <a:r>
              <a:rPr lang="en-IE" sz="1500" dirty="0">
                <a:solidFill>
                  <a:srgbClr val="FF0000"/>
                </a:solidFill>
                <a:latin typeface="Monaco" pitchFamily="2" charset="77"/>
              </a:rPr>
              <a:t>  //draw thick, light </a:t>
            </a:r>
            <a:r>
              <a:rPr lang="en-IE" sz="1500" dirty="0" err="1">
                <a:solidFill>
                  <a:srgbClr val="FF0000"/>
                </a:solidFill>
                <a:latin typeface="Monaco" pitchFamily="2" charset="77"/>
              </a:rPr>
              <a:t>gray</a:t>
            </a:r>
            <a:r>
              <a:rPr lang="en-IE" sz="1500" dirty="0">
                <a:solidFill>
                  <a:srgbClr val="FF0000"/>
                </a:solidFill>
                <a:latin typeface="Monaco" pitchFamily="2" charset="77"/>
              </a:rPr>
              <a:t>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stroke(160);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500" dirty="0">
                <a:solidFill>
                  <a:srgbClr val="FF0000"/>
                </a:solidFill>
                <a:latin typeface="Monaco" pitchFamily="2" charset="77"/>
              </a:rPr>
              <a:t>//draw medium, black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(10);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line(30,20,90,80);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line(90,20,30,80);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500" dirty="0">
                <a:solidFill>
                  <a:srgbClr val="FF0000"/>
                </a:solidFill>
                <a:latin typeface="Monaco" pitchFamily="2" charset="77"/>
              </a:rPr>
              <a:t>//draw thin, white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line(20,38,80,98);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line(80,38,20,98);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8368" y="946404"/>
            <a:ext cx="246419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 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743"/>
          <a:stretch/>
        </p:blipFill>
        <p:spPr bwMode="auto">
          <a:xfrm>
            <a:off x="2076438" y="1959511"/>
            <a:ext cx="1732906" cy="193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DA3D9-44C6-2A22-C04C-1855DDCC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534104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duplication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421" y="125016"/>
            <a:ext cx="4074784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>
                <a:solidFill>
                  <a:srgbClr val="FF0000"/>
                </a:solidFill>
                <a:latin typeface="Monaco" pitchFamily="2" charset="77"/>
              </a:rPr>
              <a:t>//draw thick, light </a:t>
            </a:r>
            <a:r>
              <a:rPr lang="en-IE" sz="1800" dirty="0" err="1">
                <a:solidFill>
                  <a:srgbClr val="FF0000"/>
                </a:solidFill>
                <a:latin typeface="Monaco" pitchFamily="2" charset="77"/>
              </a:rPr>
              <a:t>gray</a:t>
            </a:r>
            <a:r>
              <a:rPr lang="en-IE" sz="1800" dirty="0">
                <a:solidFill>
                  <a:srgbClr val="FF0000"/>
                </a:solidFill>
                <a:latin typeface="Monaco" pitchFamily="2" charset="77"/>
              </a:rPr>
              <a:t>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stroke(160);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line(60,5,0,65);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715619"/>
            <a:ext cx="4054589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>
                <a:solidFill>
                  <a:srgbClr val="FF0000"/>
                </a:solidFill>
                <a:latin typeface="Monaco" pitchFamily="2" charset="77"/>
              </a:rPr>
              <a:t>//draw medium, black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(10);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line(30,20,90,80);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line(90,20,30,80);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1163" y="3328417"/>
            <a:ext cx="4014199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solidFill>
                  <a:srgbClr val="FF0000"/>
                </a:solidFill>
                <a:latin typeface="Monaco" pitchFamily="2" charset="77"/>
              </a:rPr>
              <a:t>//draw thin, white x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line(20,38,80,98);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line(80,38,20,98);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2B123-07E8-D627-D2FA-FD829BFE4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38F0D-7C0B-0F3F-2D4D-C95164AA8C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FC86376-BC6F-71D3-E3F6-84C5ED738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743"/>
          <a:stretch/>
        </p:blipFill>
        <p:spPr bwMode="auto">
          <a:xfrm>
            <a:off x="2076438" y="1959511"/>
            <a:ext cx="1732906" cy="193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8000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A solution with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We will incrementally build a solution that uses methods to produce this output…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743"/>
          <a:stretch/>
        </p:blipFill>
        <p:spPr bwMode="auto">
          <a:xfrm>
            <a:off x="3429000" y="2213299"/>
            <a:ext cx="2115536" cy="235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D634C-87DB-A6BD-EC3A-C3468DA9C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5CF1D-14EF-FB44-5727-CD93D31F16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219298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29670"/>
            <a:ext cx="7772401" cy="761815"/>
          </a:xfrm>
        </p:spPr>
        <p:txBody>
          <a:bodyPr>
            <a:noAutofit/>
          </a:bodyPr>
          <a:lstStyle/>
          <a:p>
            <a:r>
              <a:rPr lang="en-IE" b="1" dirty="0"/>
              <a:t>Example 6.4 </a:t>
            </a:r>
            <a:r>
              <a:rPr lang="en-IE" dirty="0"/>
              <a:t>– a method to draw a thick, light </a:t>
            </a:r>
            <a:r>
              <a:rPr lang="en-IE" dirty="0" err="1"/>
              <a:t>gray</a:t>
            </a:r>
            <a:r>
              <a:rPr lang="en-IE" dirty="0"/>
              <a:t> X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0" t="21123" r="77280" b="63271"/>
          <a:stretch/>
        </p:blipFill>
        <p:spPr bwMode="auto">
          <a:xfrm>
            <a:off x="1478490" y="1477799"/>
            <a:ext cx="2105957" cy="248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79392" y="2470375"/>
            <a:ext cx="4681728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endParaRPr lang="en-IE" sz="1800" dirty="0">
              <a:latin typeface="Monaco" pitchFamily="2" charset="77"/>
            </a:endParaRPr>
          </a:p>
          <a:p>
            <a:pPr algn="l"/>
            <a:r>
              <a:rPr lang="en-IE" sz="1800" dirty="0">
                <a:latin typeface="Monaco" pitchFamily="2" charset="77"/>
              </a:rPr>
              <a:t>  stroke(160);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95BDA-248F-3D3C-9E61-35CD1CFF6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85FDA-26F0-0B78-04D2-C5EDE510F0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22969-4296-396D-A085-6DF7A41D1280}"/>
              </a:ext>
            </a:extLst>
          </p:cNvPr>
          <p:cNvSpPr/>
          <p:nvPr/>
        </p:nvSpPr>
        <p:spPr>
          <a:xfrm>
            <a:off x="4652011" y="915808"/>
            <a:ext cx="3155566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491200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30352"/>
            <a:ext cx="7772401" cy="761815"/>
          </a:xfrm>
        </p:spPr>
        <p:txBody>
          <a:bodyPr>
            <a:noAutofit/>
          </a:bodyPr>
          <a:lstStyle/>
          <a:p>
            <a:r>
              <a:rPr lang="en-IE" b="1" dirty="0"/>
              <a:t>Example 6.5 </a:t>
            </a:r>
            <a:r>
              <a:rPr lang="en-IE" dirty="0"/>
              <a:t>– drawing a thick X, passing </a:t>
            </a:r>
            <a:r>
              <a:rPr lang="en-IE" b="1" dirty="0"/>
              <a:t>colour as a parameter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4652010" y="911259"/>
            <a:ext cx="3155566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6C70-883C-1AD5-D006-0584948C4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DB07F-5358-4108-27EE-B914139CF9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803FF98-0F2F-2B01-9195-0D957D9FD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1281" r="77281" b="63089"/>
          <a:stretch/>
        </p:blipFill>
        <p:spPr bwMode="auto">
          <a:xfrm>
            <a:off x="1478490" y="1477799"/>
            <a:ext cx="2152704" cy="248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CB9A71-5AEB-38CC-FC98-EF15D4ED22B1}"/>
              </a:ext>
            </a:extLst>
          </p:cNvPr>
          <p:cNvSpPr/>
          <p:nvPr/>
        </p:nvSpPr>
        <p:spPr>
          <a:xfrm>
            <a:off x="4279392" y="2471126"/>
            <a:ext cx="4681727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 err="1">
                <a:latin typeface="Monaco" pitchFamily="2" charset="77"/>
              </a:rPr>
              <a:t>drawX</a:t>
            </a:r>
            <a:r>
              <a:rPr lang="en-IE" sz="1800" b="1" dirty="0">
                <a:latin typeface="Monaco" pitchFamily="2" charset="77"/>
              </a:rPr>
              <a:t> </a:t>
            </a:r>
            <a:r>
              <a:rPr lang="en-IE" sz="1800" dirty="0">
                <a:latin typeface="Monaco" pitchFamily="2" charset="77"/>
              </a:rPr>
              <a:t>(</a:t>
            </a:r>
            <a:r>
              <a:rPr lang="en-IE" sz="1800" b="1" dirty="0" err="1">
                <a:latin typeface="Monaco" pitchFamily="2" charset="77"/>
              </a:rPr>
              <a:t>int</a:t>
            </a:r>
            <a:r>
              <a:rPr lang="en-IE" sz="1800" b="1" dirty="0">
                <a:latin typeface="Monaco" pitchFamily="2" charset="77"/>
              </a:rPr>
              <a:t> 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endParaRPr lang="en-IE" sz="1800" dirty="0">
              <a:latin typeface="Monaco" pitchFamily="2" charset="77"/>
            </a:endParaRP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b="1" dirty="0">
                <a:latin typeface="Monaco" pitchFamily="2" charset="77"/>
              </a:rPr>
              <a:t>stroke(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(20);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4694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30352"/>
            <a:ext cx="7772401" cy="761815"/>
          </a:xfrm>
        </p:spPr>
        <p:txBody>
          <a:bodyPr>
            <a:noAutofit/>
          </a:bodyPr>
          <a:lstStyle/>
          <a:p>
            <a:r>
              <a:rPr lang="en-IE" b="1" dirty="0"/>
              <a:t>Example 6.6 </a:t>
            </a:r>
            <a:r>
              <a:rPr lang="en-IE" dirty="0"/>
              <a:t>– drawing X, </a:t>
            </a:r>
            <a:r>
              <a:rPr lang="en-IE" b="1" dirty="0"/>
              <a:t>passing colour and weight</a:t>
            </a:r>
            <a:r>
              <a:rPr lang="en-IE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79392" y="2457450"/>
            <a:ext cx="4800600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b="1" dirty="0" err="1">
                <a:latin typeface="Monaco" pitchFamily="2" charset="77"/>
              </a:rPr>
              <a:t>int</a:t>
            </a:r>
            <a:r>
              <a:rPr lang="en-IE" sz="1800" b="1" dirty="0">
                <a:latin typeface="Monaco" pitchFamily="2" charset="77"/>
              </a:rPr>
              <a:t> 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b="1" dirty="0">
                <a:latin typeface="Monaco" pitchFamily="2" charset="77"/>
              </a:rPr>
              <a:t>, </a:t>
            </a:r>
            <a:r>
              <a:rPr lang="en-IE" sz="1800" b="1" dirty="0" err="1">
                <a:latin typeface="Monaco" pitchFamily="2" charset="77"/>
              </a:rPr>
              <a:t>int</a:t>
            </a:r>
            <a:r>
              <a:rPr lang="en-IE" sz="1800" b="1" dirty="0">
                <a:latin typeface="Monaco" pitchFamily="2" charset="77"/>
              </a:rPr>
              <a:t> weight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endParaRPr lang="en-IE" sz="1800" dirty="0">
              <a:latin typeface="Monaco" pitchFamily="2" charset="77"/>
            </a:endParaRPr>
          </a:p>
          <a:p>
            <a:pPr algn="l"/>
            <a:r>
              <a:rPr lang="en-IE" sz="1800" dirty="0">
                <a:latin typeface="Monaco" pitchFamily="2" charset="77"/>
              </a:rPr>
              <a:t>  stroke(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</a:t>
            </a:r>
            <a:r>
              <a:rPr lang="en-IE" sz="1800" b="1" dirty="0">
                <a:latin typeface="Monaco" pitchFamily="2" charset="77"/>
              </a:rPr>
              <a:t>weight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5DDB9-5FB8-E227-3F43-5214BDF93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9E6C-0330-E7B8-8184-4A9941C28A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64E017-2F29-EDBA-D4B0-C08E9FBAEA9F}"/>
              </a:ext>
            </a:extLst>
          </p:cNvPr>
          <p:cNvSpPr/>
          <p:nvPr/>
        </p:nvSpPr>
        <p:spPr>
          <a:xfrm>
            <a:off x="4652010" y="904978"/>
            <a:ext cx="3171789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(0, 30);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2EC5B1-CDD5-F400-1B9C-E03A36EBC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20966" r="77281" b="63088"/>
          <a:stretch/>
        </p:blipFill>
        <p:spPr bwMode="auto">
          <a:xfrm>
            <a:off x="1478490" y="1477799"/>
            <a:ext cx="2152704" cy="250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0935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30352"/>
            <a:ext cx="7772401" cy="761815"/>
          </a:xfrm>
        </p:spPr>
        <p:txBody>
          <a:bodyPr>
            <a:noAutofit/>
          </a:bodyPr>
          <a:lstStyle/>
          <a:p>
            <a:r>
              <a:rPr lang="en-IE" b="1" dirty="0"/>
              <a:t>Example 6.7 </a:t>
            </a:r>
            <a:r>
              <a:rPr lang="en-IE" dirty="0"/>
              <a:t>– drawing X, passing </a:t>
            </a:r>
            <a:r>
              <a:rPr lang="en-IE" b="1" dirty="0"/>
              <a:t>colour, weight, position, size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4723D-C1C1-72EA-1A87-EBC9959E0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3CFF5-C308-1BC1-6C68-87C9CCAF97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47C54-D82F-ADAD-ACC1-C1BFF3FEFCA3}"/>
              </a:ext>
            </a:extLst>
          </p:cNvPr>
          <p:cNvSpPr/>
          <p:nvPr/>
        </p:nvSpPr>
        <p:spPr>
          <a:xfrm>
            <a:off x="4652010" y="897330"/>
            <a:ext cx="430911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(0, 30, 40, 30, 36);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5181F-78A5-E940-5792-75652908B29C}"/>
              </a:ext>
            </a:extLst>
          </p:cNvPr>
          <p:cNvSpPr/>
          <p:nvPr/>
        </p:nvSpPr>
        <p:spPr>
          <a:xfrm>
            <a:off x="4268301" y="2457450"/>
            <a:ext cx="4811691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(int 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, int </a:t>
            </a:r>
            <a:r>
              <a:rPr lang="en-IE" sz="1800" b="1" dirty="0">
                <a:latin typeface="Monaco" pitchFamily="2" charset="77"/>
              </a:rPr>
              <a:t>weight</a:t>
            </a:r>
            <a:r>
              <a:rPr lang="en-IE" sz="1800" dirty="0">
                <a:latin typeface="Monaco" pitchFamily="2" charset="77"/>
              </a:rPr>
              <a:t>, int </a:t>
            </a:r>
            <a:r>
              <a:rPr lang="en-IE" sz="1800" b="1" dirty="0">
                <a:latin typeface="Monaco" pitchFamily="2" charset="77"/>
              </a:rPr>
              <a:t>x</a:t>
            </a:r>
            <a:r>
              <a:rPr lang="en-IE" sz="1800" dirty="0">
                <a:latin typeface="Monaco" pitchFamily="2" charset="77"/>
              </a:rPr>
              <a:t>, int </a:t>
            </a:r>
            <a:r>
              <a:rPr lang="en-IE" sz="1800" b="1" dirty="0">
                <a:latin typeface="Monaco" pitchFamily="2" charset="77"/>
              </a:rPr>
              <a:t>y</a:t>
            </a:r>
            <a:r>
              <a:rPr lang="en-IE" sz="1800" dirty="0">
                <a:latin typeface="Monaco" pitchFamily="2" charset="77"/>
              </a:rPr>
              <a:t>, int </a:t>
            </a:r>
            <a:r>
              <a:rPr lang="en-IE" sz="1800" b="1" dirty="0">
                <a:latin typeface="Monaco" pitchFamily="2" charset="77"/>
              </a:rPr>
              <a:t>size</a:t>
            </a:r>
            <a:r>
              <a:rPr lang="en-IE" sz="1800" dirty="0">
                <a:latin typeface="Monaco" pitchFamily="2" charset="77"/>
              </a:rPr>
              <a:t>) 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stroke(</a:t>
            </a:r>
            <a:r>
              <a:rPr lang="en-IE" sz="1800" b="1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strokeWeight</a:t>
            </a:r>
            <a:r>
              <a:rPr lang="en-IE" sz="1800" dirty="0">
                <a:latin typeface="Monaco" pitchFamily="2" charset="77"/>
              </a:rPr>
              <a:t>(</a:t>
            </a:r>
            <a:r>
              <a:rPr lang="en-IE" sz="1800" b="1" dirty="0">
                <a:latin typeface="Monaco" pitchFamily="2" charset="77"/>
              </a:rPr>
              <a:t>weight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</a:t>
            </a:r>
            <a:r>
              <a:rPr lang="en-IE" sz="1800" b="1" dirty="0">
                <a:latin typeface="Monaco" pitchFamily="2" charset="77"/>
              </a:rPr>
              <a:t>x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b="1" dirty="0">
                <a:latin typeface="Monaco" pitchFamily="2" charset="77"/>
              </a:rPr>
              <a:t>y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b="1" dirty="0" err="1">
                <a:latin typeface="Monaco" pitchFamily="2" charset="77"/>
              </a:rPr>
              <a:t>x+size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b="1" dirty="0" err="1">
                <a:latin typeface="Monaco" pitchFamily="2" charset="77"/>
              </a:rPr>
              <a:t>y+size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line(</a:t>
            </a:r>
            <a:r>
              <a:rPr lang="en-IE" sz="1800" b="1" dirty="0" err="1">
                <a:latin typeface="Monaco" pitchFamily="2" charset="77"/>
              </a:rPr>
              <a:t>x+size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b="1" dirty="0">
                <a:latin typeface="Monaco" pitchFamily="2" charset="77"/>
              </a:rPr>
              <a:t>y, x, </a:t>
            </a:r>
            <a:r>
              <a:rPr lang="en-IE" sz="1800" b="1" dirty="0" err="1">
                <a:latin typeface="Monaco" pitchFamily="2" charset="77"/>
              </a:rPr>
              <a:t>y+size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9223E58-5EE0-2057-4CC7-92ECA0AD4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0966" r="77216" b="64323"/>
          <a:stretch/>
        </p:blipFill>
        <p:spPr bwMode="auto">
          <a:xfrm>
            <a:off x="1414481" y="1466368"/>
            <a:ext cx="2306577" cy="250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9716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5F8875-BE14-6F78-797D-7623587C6E38}"/>
              </a:ext>
            </a:extLst>
          </p:cNvPr>
          <p:cNvCxnSpPr/>
          <p:nvPr/>
        </p:nvCxnSpPr>
        <p:spPr>
          <a:xfrm>
            <a:off x="192024" y="2240280"/>
            <a:ext cx="8705088" cy="0"/>
          </a:xfrm>
          <a:prstGeom prst="line">
            <a:avLst/>
          </a:prstGeom>
          <a:noFill/>
          <a:ln w="15875" cap="flat">
            <a:solidFill>
              <a:srgbClr val="84AEFF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F3D22CC2-63B9-5CB6-174A-205E5A7B9B8B}"/>
              </a:ext>
            </a:extLst>
          </p:cNvPr>
          <p:cNvSpPr txBox="1">
            <a:spLocks/>
          </p:cNvSpPr>
          <p:nvPr/>
        </p:nvSpPr>
        <p:spPr>
          <a:xfrm>
            <a:off x="192024" y="1269402"/>
            <a:ext cx="7772401" cy="1063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endParaRPr lang="en-IE" sz="2800" dirty="0">
              <a:solidFill>
                <a:schemeClr val="tx1"/>
              </a:solidFill>
            </a:endParaRPr>
          </a:p>
          <a:p>
            <a:pPr algn="l" defTabSz="914400"/>
            <a:r>
              <a:rPr lang="en-IE" sz="2800" dirty="0">
                <a:solidFill>
                  <a:schemeClr val="tx1"/>
                </a:solidFill>
              </a:rPr>
              <a:t>Introduction to Processing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C56AC-B899-2568-9517-5FD54D9A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3238" y="183885"/>
            <a:ext cx="2878919" cy="457440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2B49638-F999-2A91-FA44-4A9EC7335E24}"/>
              </a:ext>
            </a:extLst>
          </p:cNvPr>
          <p:cNvSpPr txBox="1">
            <a:spLocks/>
          </p:cNvSpPr>
          <p:nvPr/>
        </p:nvSpPr>
        <p:spPr>
          <a:xfrm>
            <a:off x="192024" y="2262468"/>
            <a:ext cx="7772401" cy="16116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r>
              <a:rPr lang="en-IE" sz="2400" dirty="0">
                <a:solidFill>
                  <a:schemeClr val="bg1">
                    <a:lumMod val="75000"/>
                  </a:schemeClr>
                </a:solidFill>
              </a:rPr>
              <a:t>More on writing your own Methods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4E400-A0C7-BE1B-44A0-8F17F3B2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DE2ED-9613-EC3D-7D95-0004F92FA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906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Example 6.8 </a:t>
            </a:r>
            <a:r>
              <a:rPr lang="en-IE" dirty="0"/>
              <a:t>– drawing </a:t>
            </a:r>
            <a:r>
              <a:rPr lang="en-IE" b="1" dirty="0"/>
              <a:t>multiple </a:t>
            </a:r>
            <a:r>
              <a:rPr lang="en-IE" b="1" dirty="0" err="1"/>
              <a:t>Xs</a:t>
            </a:r>
            <a:endParaRPr lang="en-IE" b="1" dirty="0"/>
          </a:p>
        </p:txBody>
      </p:sp>
      <p:sp>
        <p:nvSpPr>
          <p:cNvPr id="6" name="Rectangle 5"/>
          <p:cNvSpPr/>
          <p:nvPr/>
        </p:nvSpPr>
        <p:spPr>
          <a:xfrm>
            <a:off x="484632" y="923456"/>
            <a:ext cx="4830474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(160, 20, 0, 5, 60);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(0, 10, 30, 20, 60);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(255, 2, 20, 38, 60);   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054" y="2843612"/>
            <a:ext cx="7871883" cy="19105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688" dirty="0">
                <a:latin typeface="Monaco" pitchFamily="2" charset="77"/>
              </a:rPr>
              <a:t>void </a:t>
            </a:r>
            <a:r>
              <a:rPr lang="en-IE" sz="1688" b="1" dirty="0" err="1">
                <a:latin typeface="Monaco" pitchFamily="2" charset="77"/>
              </a:rPr>
              <a:t>drawX</a:t>
            </a:r>
            <a:r>
              <a:rPr lang="en-IE" sz="1688" dirty="0">
                <a:latin typeface="Monaco" pitchFamily="2" charset="77"/>
              </a:rPr>
              <a:t> (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</a:t>
            </a:r>
            <a:r>
              <a:rPr lang="en-IE" sz="1688" dirty="0" err="1">
                <a:latin typeface="Monaco" pitchFamily="2" charset="77"/>
              </a:rPr>
              <a:t>gray</a:t>
            </a:r>
            <a:r>
              <a:rPr lang="en-IE" sz="1688" dirty="0">
                <a:latin typeface="Monaco" pitchFamily="2" charset="77"/>
              </a:rPr>
              <a:t>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weight,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x,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y,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size)</a:t>
            </a:r>
          </a:p>
          <a:p>
            <a:pPr algn="l"/>
            <a:r>
              <a:rPr lang="en-IE" sz="1688" dirty="0">
                <a:latin typeface="Monaco" pitchFamily="2" charset="77"/>
              </a:rPr>
              <a:t>{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stroke(</a:t>
            </a:r>
            <a:r>
              <a:rPr lang="en-IE" sz="1688" dirty="0" err="1">
                <a:latin typeface="Monaco" pitchFamily="2" charset="77"/>
              </a:rPr>
              <a:t>gray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</a:t>
            </a:r>
            <a:r>
              <a:rPr lang="en-IE" sz="1688" dirty="0" err="1">
                <a:latin typeface="Monaco" pitchFamily="2" charset="77"/>
              </a:rPr>
              <a:t>strokeWeight</a:t>
            </a:r>
            <a:r>
              <a:rPr lang="en-IE" sz="1688" dirty="0">
                <a:latin typeface="Monaco" pitchFamily="2" charset="77"/>
              </a:rPr>
              <a:t>(weight);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line(x, y, </a:t>
            </a:r>
            <a:r>
              <a:rPr lang="en-IE" sz="1688" dirty="0" err="1">
                <a:latin typeface="Monaco" pitchFamily="2" charset="77"/>
              </a:rPr>
              <a:t>x+size</a:t>
            </a:r>
            <a:r>
              <a:rPr lang="en-IE" sz="1688" dirty="0">
                <a:latin typeface="Monaco" pitchFamily="2" charset="77"/>
              </a:rPr>
              <a:t>, </a:t>
            </a:r>
            <a:r>
              <a:rPr lang="en-IE" sz="1688" dirty="0" err="1">
                <a:latin typeface="Monaco" pitchFamily="2" charset="77"/>
              </a:rPr>
              <a:t>y+size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line(</a:t>
            </a:r>
            <a:r>
              <a:rPr lang="en-IE" sz="1688" dirty="0" err="1">
                <a:latin typeface="Monaco" pitchFamily="2" charset="77"/>
              </a:rPr>
              <a:t>x+size</a:t>
            </a:r>
            <a:r>
              <a:rPr lang="en-IE" sz="1688" dirty="0">
                <a:latin typeface="Monaco" pitchFamily="2" charset="77"/>
              </a:rPr>
              <a:t>, y, x, </a:t>
            </a:r>
            <a:r>
              <a:rPr lang="en-IE" sz="1688" dirty="0" err="1">
                <a:latin typeface="Monaco" pitchFamily="2" charset="77"/>
              </a:rPr>
              <a:t>y+size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}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1123" r="77150" b="63113"/>
          <a:stretch/>
        </p:blipFill>
        <p:spPr bwMode="auto">
          <a:xfrm>
            <a:off x="6596268" y="541817"/>
            <a:ext cx="1861933" cy="214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nut 6"/>
          <p:cNvSpPr/>
          <p:nvPr/>
        </p:nvSpPr>
        <p:spPr>
          <a:xfrm>
            <a:off x="484632" y="1453412"/>
            <a:ext cx="4830474" cy="1419073"/>
          </a:xfrm>
          <a:prstGeom prst="donut">
            <a:avLst>
              <a:gd name="adj" fmla="val 261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GB" sz="1688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A101B-7C8D-8891-1C28-526A5E295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E70F4-3EEE-3F7D-05DE-C6638B8A9F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0631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83046"/>
            <a:ext cx="7772401" cy="761815"/>
          </a:xfrm>
        </p:spPr>
        <p:txBody>
          <a:bodyPr>
            <a:noAutofit/>
          </a:bodyPr>
          <a:lstStyle/>
          <a:p>
            <a:r>
              <a:rPr lang="en-IE" b="1" dirty="0"/>
              <a:t>Example 6.9 </a:t>
            </a:r>
            <a:r>
              <a:rPr lang="en-IE" dirty="0"/>
              <a:t>– drawing </a:t>
            </a:r>
            <a:r>
              <a:rPr lang="en-IE" b="1" dirty="0"/>
              <a:t>multiple </a:t>
            </a:r>
            <a:r>
              <a:rPr lang="en-IE" b="1" dirty="0" err="1"/>
              <a:t>Xs</a:t>
            </a:r>
            <a:r>
              <a:rPr lang="en-IE" b="1" dirty="0"/>
              <a:t> using a for loop</a:t>
            </a:r>
          </a:p>
        </p:txBody>
      </p:sp>
      <p:sp>
        <p:nvSpPr>
          <p:cNvPr id="6" name="Rectangle 5"/>
          <p:cNvSpPr/>
          <p:nvPr/>
        </p:nvSpPr>
        <p:spPr>
          <a:xfrm>
            <a:off x="2045891" y="853236"/>
            <a:ext cx="6916586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background(204);</a:t>
            </a:r>
          </a:p>
          <a:p>
            <a:pPr algn="l"/>
            <a:r>
              <a:rPr lang="nn-NO" sz="1800" dirty="0">
                <a:latin typeface="Monaco" pitchFamily="2" charset="77"/>
              </a:rPr>
              <a:t>     for (int i = 0; i &lt; 20; i++){</a:t>
            </a:r>
          </a:p>
          <a:p>
            <a:pPr algn="l"/>
            <a:r>
              <a:rPr lang="nn-NO" sz="1800" dirty="0">
                <a:latin typeface="Monaco" pitchFamily="2" charset="77"/>
              </a:rPr>
              <a:t>          drawX(200-i*10, (20-i)*2, i, i/2, 70);</a:t>
            </a:r>
          </a:p>
          <a:p>
            <a:pPr algn="l"/>
            <a:r>
              <a:rPr lang="nn-NO" sz="1800" dirty="0">
                <a:latin typeface="Monaco" pitchFamily="2" charset="77"/>
              </a:rPr>
              <a:t>     } 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58557" y="2843482"/>
            <a:ext cx="5687568" cy="21703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688" dirty="0">
                <a:latin typeface="Monaco" pitchFamily="2" charset="77"/>
              </a:rPr>
              <a:t>void </a:t>
            </a:r>
            <a:r>
              <a:rPr lang="en-IE" sz="1688" dirty="0" err="1">
                <a:latin typeface="Monaco" pitchFamily="2" charset="77"/>
              </a:rPr>
              <a:t>drawX</a:t>
            </a:r>
            <a:r>
              <a:rPr lang="en-IE" sz="1688" dirty="0">
                <a:latin typeface="Monaco" pitchFamily="2" charset="77"/>
              </a:rPr>
              <a:t>(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</a:t>
            </a:r>
            <a:r>
              <a:rPr lang="en-IE" sz="1688" dirty="0" err="1">
                <a:latin typeface="Monaco" pitchFamily="2" charset="77"/>
              </a:rPr>
              <a:t>gray</a:t>
            </a:r>
            <a:r>
              <a:rPr lang="en-IE" sz="1688" dirty="0">
                <a:latin typeface="Monaco" pitchFamily="2" charset="77"/>
              </a:rPr>
              <a:t>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weight,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x,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y, </a:t>
            </a:r>
            <a:r>
              <a:rPr lang="en-IE" sz="1688" dirty="0" err="1">
                <a:latin typeface="Monaco" pitchFamily="2" charset="77"/>
              </a:rPr>
              <a:t>int</a:t>
            </a:r>
            <a:r>
              <a:rPr lang="en-IE" sz="1688" dirty="0">
                <a:latin typeface="Monaco" pitchFamily="2" charset="77"/>
              </a:rPr>
              <a:t> size)</a:t>
            </a:r>
          </a:p>
          <a:p>
            <a:pPr algn="l"/>
            <a:r>
              <a:rPr lang="en-IE" sz="1688" dirty="0">
                <a:latin typeface="Monaco" pitchFamily="2" charset="77"/>
              </a:rPr>
              <a:t>{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stroke(</a:t>
            </a:r>
            <a:r>
              <a:rPr lang="en-IE" sz="1688" dirty="0" err="1">
                <a:latin typeface="Monaco" pitchFamily="2" charset="77"/>
              </a:rPr>
              <a:t>gray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</a:t>
            </a:r>
            <a:r>
              <a:rPr lang="en-IE" sz="1688" dirty="0" err="1">
                <a:latin typeface="Monaco" pitchFamily="2" charset="77"/>
              </a:rPr>
              <a:t>strokeWeight</a:t>
            </a:r>
            <a:r>
              <a:rPr lang="en-IE" sz="1688" dirty="0">
                <a:latin typeface="Monaco" pitchFamily="2" charset="77"/>
              </a:rPr>
              <a:t>(weight);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line(x, y, </a:t>
            </a:r>
            <a:r>
              <a:rPr lang="en-IE" sz="1688" dirty="0" err="1">
                <a:latin typeface="Monaco" pitchFamily="2" charset="77"/>
              </a:rPr>
              <a:t>x+size</a:t>
            </a:r>
            <a:r>
              <a:rPr lang="en-IE" sz="1688" dirty="0">
                <a:latin typeface="Monaco" pitchFamily="2" charset="77"/>
              </a:rPr>
              <a:t>, </a:t>
            </a:r>
            <a:r>
              <a:rPr lang="en-IE" sz="1688" dirty="0" err="1">
                <a:latin typeface="Monaco" pitchFamily="2" charset="77"/>
              </a:rPr>
              <a:t>y+size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  line(</a:t>
            </a:r>
            <a:r>
              <a:rPr lang="en-IE" sz="1688" dirty="0" err="1">
                <a:latin typeface="Monaco" pitchFamily="2" charset="77"/>
              </a:rPr>
              <a:t>x+size</a:t>
            </a:r>
            <a:r>
              <a:rPr lang="en-IE" sz="1688" dirty="0">
                <a:latin typeface="Monaco" pitchFamily="2" charset="77"/>
              </a:rPr>
              <a:t>, y, x, </a:t>
            </a:r>
            <a:r>
              <a:rPr lang="en-IE" sz="1688" dirty="0" err="1">
                <a:latin typeface="Monaco" pitchFamily="2" charset="77"/>
              </a:rPr>
              <a:t>y+size</a:t>
            </a:r>
            <a:r>
              <a:rPr lang="en-IE" sz="1688" dirty="0">
                <a:latin typeface="Monaco" pitchFamily="2" charset="77"/>
              </a:rPr>
              <a:t>);</a:t>
            </a:r>
          </a:p>
          <a:p>
            <a:pPr algn="l"/>
            <a:r>
              <a:rPr lang="en-IE" sz="1688" dirty="0">
                <a:latin typeface="Monaco" pitchFamily="2" charset="77"/>
              </a:rPr>
              <a:t>}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1281" r="77216" b="63271"/>
          <a:stretch/>
        </p:blipFill>
        <p:spPr bwMode="auto">
          <a:xfrm>
            <a:off x="7046809" y="2578546"/>
            <a:ext cx="1943100" cy="2214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nut 6"/>
          <p:cNvSpPr/>
          <p:nvPr/>
        </p:nvSpPr>
        <p:spPr>
          <a:xfrm>
            <a:off x="2324861" y="1435546"/>
            <a:ext cx="6692479" cy="1143000"/>
          </a:xfrm>
          <a:prstGeom prst="donut">
            <a:avLst>
              <a:gd name="adj" fmla="val 261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GB" sz="1688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C14B8D-6D26-438C-8FB8-194DDAA6753D}"/>
              </a:ext>
            </a:extLst>
          </p:cNvPr>
          <p:cNvCxnSpPr>
            <a:cxnSpLocks/>
          </p:cNvCxnSpPr>
          <p:nvPr/>
        </p:nvCxnSpPr>
        <p:spPr>
          <a:xfrm flipH="1">
            <a:off x="2269998" y="2271331"/>
            <a:ext cx="1559052" cy="6132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4DACF-24F0-8F13-D140-9452A63F6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41EF6-ABDA-8B18-FC99-9AE744CEA2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52320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904" y="485452"/>
            <a:ext cx="4384159" cy="1102519"/>
          </a:xfrm>
        </p:spPr>
        <p:txBody>
          <a:bodyPr/>
          <a:lstStyle/>
          <a:p>
            <a:pPr>
              <a:spcBef>
                <a:spcPts val="633"/>
              </a:spcBef>
            </a:pPr>
            <a:r>
              <a:rPr lang="en-IE" sz="3600" dirty="0">
                <a:solidFill>
                  <a:schemeClr val="tx1"/>
                </a:solidFill>
              </a:rPr>
              <a:t>Overloading Methods</a:t>
            </a:r>
            <a:endParaRPr lang="en-IE" sz="3600" b="1" dirty="0">
              <a:solidFill>
                <a:srgbClr val="0368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Overloaded</a:t>
            </a:r>
            <a:r>
              <a:rPr lang="en-IE" dirty="0"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43558"/>
            <a:ext cx="8620448" cy="4299943"/>
          </a:xfrm>
        </p:spPr>
        <p:txBody>
          <a:bodyPr/>
          <a:lstStyle/>
          <a:p>
            <a:r>
              <a:rPr lang="en-IE" sz="2600" dirty="0"/>
              <a:t>Multiple methods can have the </a:t>
            </a:r>
            <a:r>
              <a:rPr lang="en-IE" sz="2600" b="1" dirty="0">
                <a:solidFill>
                  <a:srgbClr val="0368FF"/>
                </a:solidFill>
              </a:rPr>
              <a:t>same name</a:t>
            </a:r>
            <a:r>
              <a:rPr lang="en-IE" sz="2600" dirty="0"/>
              <a:t>, once they have a </a:t>
            </a:r>
            <a:r>
              <a:rPr lang="en-IE" sz="2600" b="1" u="sng" dirty="0">
                <a:solidFill>
                  <a:srgbClr val="0368FF"/>
                </a:solidFill>
              </a:rPr>
              <a:t>different parameter list</a:t>
            </a:r>
            <a:r>
              <a:rPr lang="en-IE" sz="2600" dirty="0"/>
              <a:t>.  </a:t>
            </a:r>
          </a:p>
          <a:p>
            <a:r>
              <a:rPr lang="en-IE" sz="2600" dirty="0"/>
              <a:t>In the previous examples, we wrote the following methods: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weight)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weight,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x,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y,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size)</a:t>
            </a:r>
            <a:endParaRPr lang="en-IE" sz="1800" dirty="0">
              <a:solidFill>
                <a:srgbClr val="FF0000"/>
              </a:solidFill>
              <a:latin typeface="Monaco" pitchFamily="2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29050" y="4935751"/>
            <a:ext cx="41719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900" dirty="0"/>
              <a:t>Source:  </a:t>
            </a:r>
            <a:r>
              <a:rPr lang="en-IE" sz="900" dirty="0" err="1"/>
              <a:t>Reas</a:t>
            </a:r>
            <a:r>
              <a:rPr lang="en-IE" sz="900" dirty="0"/>
              <a:t> &amp; Fry (2014)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8D61-94AA-6156-6453-49F8A36AE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819BD-BD8D-C3E8-0F32-FBECE23743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000553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Overloaded</a:t>
            </a:r>
            <a:r>
              <a:rPr lang="en-IE" dirty="0"/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43558"/>
            <a:ext cx="8620448" cy="4299943"/>
          </a:xfrm>
        </p:spPr>
        <p:txBody>
          <a:bodyPr/>
          <a:lstStyle/>
          <a:p>
            <a:r>
              <a:rPr lang="en-IE" sz="2600" dirty="0"/>
              <a:t>Multiple methods can have the </a:t>
            </a:r>
            <a:r>
              <a:rPr lang="en-IE" sz="2600" b="1" dirty="0">
                <a:solidFill>
                  <a:srgbClr val="0368FF"/>
                </a:solidFill>
              </a:rPr>
              <a:t>same name</a:t>
            </a:r>
            <a:r>
              <a:rPr lang="en-IE" sz="2600" dirty="0"/>
              <a:t>, once they have a </a:t>
            </a:r>
            <a:r>
              <a:rPr lang="en-IE" sz="2600" b="1" u="sng" dirty="0">
                <a:solidFill>
                  <a:srgbClr val="0368FF"/>
                </a:solidFill>
              </a:rPr>
              <a:t>different parameter list</a:t>
            </a:r>
            <a:r>
              <a:rPr lang="en-IE" sz="2600" dirty="0"/>
              <a:t>.  </a:t>
            </a:r>
          </a:p>
          <a:p>
            <a:r>
              <a:rPr lang="en-IE" sz="2600" dirty="0"/>
              <a:t>In the previous examples, we wrote the following methods: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weight)</a:t>
            </a:r>
          </a:p>
          <a:p>
            <a:pPr lvl="1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dirty="0" err="1">
                <a:latin typeface="Monaco" pitchFamily="2" charset="77"/>
              </a:rPr>
              <a:t>drawX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gray</a:t>
            </a:r>
            <a:r>
              <a:rPr lang="en-IE" sz="1800" dirty="0">
                <a:latin typeface="Monaco" pitchFamily="2" charset="77"/>
              </a:rPr>
              <a:t>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weight,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x,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y,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size)</a:t>
            </a:r>
            <a:endParaRPr lang="en-IE" sz="1800" dirty="0">
              <a:solidFill>
                <a:srgbClr val="FF0000"/>
              </a:solidFill>
              <a:latin typeface="Monaco" pitchFamily="2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8D61-94AA-6156-6453-49F8A36AE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819BD-BD8D-C3E8-0F32-FBECE23743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58663-DA0F-3E58-5D23-59F44C3C248C}"/>
              </a:ext>
            </a:extLst>
          </p:cNvPr>
          <p:cNvSpPr/>
          <p:nvPr/>
        </p:nvSpPr>
        <p:spPr>
          <a:xfrm>
            <a:off x="1632204" y="2465399"/>
            <a:ext cx="852680" cy="154881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IE" sz="168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BE8EF5-0FA8-93C7-0A0E-271BD8474667}"/>
              </a:ext>
            </a:extLst>
          </p:cNvPr>
          <p:cNvSpPr/>
          <p:nvPr/>
        </p:nvSpPr>
        <p:spPr>
          <a:xfrm>
            <a:off x="2512316" y="2473348"/>
            <a:ext cx="6357364" cy="154086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IE" sz="168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B8E82-5CFA-267F-E8A4-6330F93EA0E1}"/>
              </a:ext>
            </a:extLst>
          </p:cNvPr>
          <p:cNvSpPr txBox="1"/>
          <p:nvPr/>
        </p:nvSpPr>
        <p:spPr>
          <a:xfrm>
            <a:off x="1436418" y="4121259"/>
            <a:ext cx="1244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Same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C4064-353F-CA3E-5DC1-5BDCD18FDE51}"/>
              </a:ext>
            </a:extLst>
          </p:cNvPr>
          <p:cNvSpPr txBox="1"/>
          <p:nvPr/>
        </p:nvSpPr>
        <p:spPr>
          <a:xfrm>
            <a:off x="3721551" y="4091979"/>
            <a:ext cx="31432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Different Parameter List</a:t>
            </a:r>
          </a:p>
        </p:txBody>
      </p:sp>
    </p:spTree>
    <p:extLst>
      <p:ext uri="{BB962C8B-B14F-4D97-AF65-F5344CB8AC3E}">
        <p14:creationId xmlns:p14="http://schemas.microsoft.com/office/powerpoint/2010/main" val="2194147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Overloaded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09085"/>
              </p:ext>
            </p:extLst>
          </p:nvPr>
        </p:nvGraphicFramePr>
        <p:xfrm>
          <a:off x="256032" y="1043244"/>
          <a:ext cx="8814816" cy="3057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1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537">
                <a:tc>
                  <a:txBody>
                    <a:bodyPr/>
                    <a:lstStyle/>
                    <a:p>
                      <a:pPr algn="ctr"/>
                      <a:r>
                        <a:rPr lang="en-IE" sz="2100" b="1" dirty="0"/>
                        <a:t>Method signature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100" b="1" dirty="0"/>
                        <a:t>Parameter</a:t>
                      </a:r>
                      <a:r>
                        <a:rPr lang="en-IE" sz="2100" b="1" baseline="0" dirty="0"/>
                        <a:t> List</a:t>
                      </a:r>
                      <a:endParaRPr lang="en-IE" sz="21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53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100" dirty="0"/>
                        <a:t>void </a:t>
                      </a:r>
                      <a:r>
                        <a:rPr lang="en-IE" sz="2100" dirty="0" err="1"/>
                        <a:t>drawX</a:t>
                      </a:r>
                      <a:r>
                        <a:rPr lang="en-IE" sz="2100" dirty="0"/>
                        <a:t> 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100" dirty="0"/>
                        <a:t>no</a:t>
                      </a:r>
                      <a:r>
                        <a:rPr lang="en-IE" sz="2100" baseline="0" dirty="0"/>
                        <a:t> parameter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53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100" dirty="0"/>
                        <a:t>void </a:t>
                      </a:r>
                      <a:r>
                        <a:rPr lang="en-IE" sz="2100" dirty="0" err="1"/>
                        <a:t>drawX</a:t>
                      </a:r>
                      <a:r>
                        <a:rPr lang="en-IE" sz="2100" dirty="0"/>
                        <a:t> (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</a:t>
                      </a:r>
                      <a:r>
                        <a:rPr lang="en-IE" sz="2100" dirty="0" err="1"/>
                        <a:t>gray</a:t>
                      </a:r>
                      <a:r>
                        <a:rPr lang="en-IE" sz="21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100" dirty="0" err="1"/>
                        <a:t>int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131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100" dirty="0"/>
                        <a:t>void </a:t>
                      </a:r>
                      <a:r>
                        <a:rPr lang="en-IE" sz="2100" dirty="0" err="1"/>
                        <a:t>drawX</a:t>
                      </a:r>
                      <a:r>
                        <a:rPr lang="en-IE" sz="2100" dirty="0"/>
                        <a:t> (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</a:t>
                      </a:r>
                      <a:r>
                        <a:rPr lang="en-IE" sz="2100" dirty="0" err="1"/>
                        <a:t>gray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weight)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270">
                <a:tc>
                  <a:txBody>
                    <a:bodyPr/>
                    <a:lstStyle/>
                    <a:p>
                      <a:pPr lvl="0" algn="l"/>
                      <a:r>
                        <a:rPr lang="en-IE" sz="2100" dirty="0"/>
                        <a:t>void </a:t>
                      </a:r>
                      <a:r>
                        <a:rPr lang="en-IE" sz="2100" dirty="0" err="1"/>
                        <a:t>drawX</a:t>
                      </a:r>
                      <a:r>
                        <a:rPr lang="en-IE" sz="2100" dirty="0"/>
                        <a:t> (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</a:t>
                      </a:r>
                      <a:r>
                        <a:rPr lang="en-IE" sz="2100" dirty="0" err="1"/>
                        <a:t>gray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weight,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x,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y,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 size)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, </a:t>
                      </a:r>
                      <a:r>
                        <a:rPr lang="en-IE" sz="2100" dirty="0" err="1"/>
                        <a:t>int</a:t>
                      </a:r>
                      <a:r>
                        <a:rPr lang="en-IE" sz="2100" dirty="0"/>
                        <a:t>,</a:t>
                      </a:r>
                      <a:r>
                        <a:rPr lang="en-IE" sz="2100" baseline="0" dirty="0"/>
                        <a:t> </a:t>
                      </a:r>
                      <a:r>
                        <a:rPr lang="en-IE" sz="2100" baseline="0" dirty="0" err="1"/>
                        <a:t>int</a:t>
                      </a:r>
                      <a:endParaRPr lang="en-IE" sz="2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B2266-2542-4F0C-F60C-F22CC44E6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83A25-488D-23DF-B20E-74CFBEB8B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064181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Overloaded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" y="885825"/>
            <a:ext cx="8398764" cy="3869056"/>
          </a:xfrm>
        </p:spPr>
        <p:txBody>
          <a:bodyPr>
            <a:normAutofit lnSpcReduction="10000"/>
          </a:bodyPr>
          <a:lstStyle/>
          <a:p>
            <a:r>
              <a:rPr lang="en-IE" dirty="0"/>
              <a:t>A program can have two or more methods with the same name, only if their </a:t>
            </a:r>
            <a:r>
              <a:rPr lang="en-IE" u="sng" dirty="0">
                <a:solidFill>
                  <a:srgbClr val="0368FF"/>
                </a:solidFill>
              </a:rPr>
              <a:t>parameter list</a:t>
            </a:r>
            <a:r>
              <a:rPr lang="en-IE" dirty="0">
                <a:solidFill>
                  <a:srgbClr val="0368FF"/>
                </a:solidFill>
              </a:rPr>
              <a:t> </a:t>
            </a:r>
            <a:r>
              <a:rPr lang="en-IE" dirty="0"/>
              <a:t>is different.</a:t>
            </a:r>
            <a:br>
              <a:rPr lang="en-IE" dirty="0"/>
            </a:br>
            <a:endParaRPr lang="en-IE" dirty="0"/>
          </a:p>
          <a:p>
            <a:r>
              <a:rPr lang="en-IE" dirty="0"/>
              <a:t>When Java is checking that a parameter list is different, it is not checking the name of the variables, it is </a:t>
            </a:r>
            <a:r>
              <a:rPr lang="en-IE" b="1" dirty="0">
                <a:solidFill>
                  <a:srgbClr val="0368FF"/>
                </a:solidFill>
              </a:rPr>
              <a:t>checking the data type</a:t>
            </a:r>
            <a:r>
              <a:rPr lang="en-IE" b="1" dirty="0"/>
              <a:t> </a:t>
            </a:r>
            <a:r>
              <a:rPr lang="en-IE" dirty="0"/>
              <a:t>of the variables </a:t>
            </a:r>
            <a:br>
              <a:rPr lang="en-IE" dirty="0"/>
            </a:br>
            <a:r>
              <a:rPr lang="en-IE" dirty="0"/>
              <a:t>e.g. this is permitted as the </a:t>
            </a:r>
            <a:r>
              <a:rPr lang="en-IE" b="1" dirty="0">
                <a:solidFill>
                  <a:srgbClr val="0368FF"/>
                </a:solidFill>
              </a:rPr>
              <a:t>data type is different</a:t>
            </a:r>
            <a:r>
              <a:rPr lang="en-IE" dirty="0"/>
              <a:t>: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>
                <a:latin typeface="Monaco" pitchFamily="2" charset="77"/>
              </a:rPr>
              <a:t>void </a:t>
            </a:r>
            <a:r>
              <a:rPr lang="en-IE" dirty="0" err="1">
                <a:latin typeface="Monaco" pitchFamily="2" charset="77"/>
              </a:rPr>
              <a:t>drawX</a:t>
            </a:r>
            <a:r>
              <a:rPr lang="en-IE" dirty="0">
                <a:latin typeface="Monaco" pitchFamily="2" charset="77"/>
              </a:rPr>
              <a:t> ( int    </a:t>
            </a:r>
            <a:r>
              <a:rPr lang="en-IE" dirty="0" err="1">
                <a:latin typeface="Monaco" pitchFamily="2" charset="77"/>
              </a:rPr>
              <a:t>gray</a:t>
            </a:r>
            <a:r>
              <a:rPr lang="en-IE" dirty="0">
                <a:latin typeface="Monaco" pitchFamily="2" charset="77"/>
              </a:rPr>
              <a:t>)</a:t>
            </a:r>
          </a:p>
          <a:p>
            <a:pPr lvl="1"/>
            <a:r>
              <a:rPr lang="en-IE" dirty="0">
                <a:latin typeface="Monaco" pitchFamily="2" charset="77"/>
              </a:rPr>
              <a:t>void </a:t>
            </a:r>
            <a:r>
              <a:rPr lang="en-IE" dirty="0" err="1">
                <a:latin typeface="Monaco" pitchFamily="2" charset="77"/>
              </a:rPr>
              <a:t>drawX</a:t>
            </a:r>
            <a:r>
              <a:rPr lang="en-IE" dirty="0">
                <a:latin typeface="Monaco" pitchFamily="2" charset="77"/>
              </a:rPr>
              <a:t> ( float  </a:t>
            </a:r>
            <a:r>
              <a:rPr lang="en-IE" dirty="0" err="1">
                <a:latin typeface="Monaco" pitchFamily="2" charset="77"/>
              </a:rPr>
              <a:t>gray</a:t>
            </a:r>
            <a:r>
              <a:rPr lang="en-IE" dirty="0">
                <a:latin typeface="Monaco" pitchFamily="2" charset="77"/>
              </a:rPr>
              <a:t>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3404424" y="3579741"/>
            <a:ext cx="1030415" cy="83712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IE" sz="1688"/>
          </a:p>
        </p:txBody>
      </p:sp>
      <p:sp>
        <p:nvSpPr>
          <p:cNvPr id="6" name="TextBox 5"/>
          <p:cNvSpPr txBox="1"/>
          <p:nvPr/>
        </p:nvSpPr>
        <p:spPr>
          <a:xfrm>
            <a:off x="2609818" y="4502218"/>
            <a:ext cx="26196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</a:rPr>
              <a:t>Data types must be different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A2AB60-1B3A-954B-AFA5-6CCFBEF0F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D1C59-FB59-33EA-5177-FCF1E7CE1F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01826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Overloaded methods</a:t>
            </a:r>
          </a:p>
        </p:txBody>
      </p:sp>
      <p:sp>
        <p:nvSpPr>
          <p:cNvPr id="6" name="Rectangle 5"/>
          <p:cNvSpPr/>
          <p:nvPr/>
        </p:nvSpPr>
        <p:spPr>
          <a:xfrm>
            <a:off x="528638" y="942216"/>
            <a:ext cx="312869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background(204);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</a:t>
            </a:r>
            <a:r>
              <a:rPr lang="en-IE" sz="1800" b="1" dirty="0" err="1">
                <a:solidFill>
                  <a:srgbClr val="FF0000"/>
                </a:solidFill>
                <a:latin typeface="Monaco" pitchFamily="2" charset="77"/>
              </a:rPr>
              <a:t>drawX</a:t>
            </a:r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5102" y="422843"/>
            <a:ext cx="3929062" cy="39934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950" dirty="0">
                <a:latin typeface="Monaco" pitchFamily="2" charset="77"/>
              </a:rPr>
              <a:t>void </a:t>
            </a:r>
            <a:r>
              <a:rPr lang="en-IE" sz="1950" dirty="0" err="1">
                <a:latin typeface="Monaco" pitchFamily="2" charset="77"/>
              </a:rPr>
              <a:t>drawX</a:t>
            </a:r>
            <a:r>
              <a:rPr lang="en-IE" sz="1950" dirty="0">
                <a:latin typeface="Monaco" pitchFamily="2" charset="77"/>
              </a:rPr>
              <a:t>(</a:t>
            </a:r>
            <a:r>
              <a:rPr lang="en-IE" sz="1950" dirty="0" err="1">
                <a:latin typeface="Monaco" pitchFamily="2" charset="77"/>
              </a:rPr>
              <a:t>int</a:t>
            </a:r>
            <a:r>
              <a:rPr lang="en-IE" sz="1950" dirty="0">
                <a:latin typeface="Monaco" pitchFamily="2" charset="77"/>
              </a:rPr>
              <a:t> </a:t>
            </a:r>
            <a:r>
              <a:rPr lang="en-IE" sz="1950" dirty="0" err="1">
                <a:latin typeface="Monaco" pitchFamily="2" charset="77"/>
              </a:rPr>
              <a:t>gray</a:t>
            </a:r>
            <a:r>
              <a:rPr lang="en-IE" sz="1950" dirty="0">
                <a:latin typeface="Monaco" pitchFamily="2" charset="77"/>
              </a:rPr>
              <a:t>){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stroke(</a:t>
            </a:r>
            <a:r>
              <a:rPr lang="en-IE" sz="1950" dirty="0" err="1">
                <a:latin typeface="Monaco" pitchFamily="2" charset="77"/>
              </a:rPr>
              <a:t>gray</a:t>
            </a:r>
            <a:r>
              <a:rPr lang="en-IE" sz="1950" dirty="0">
                <a:latin typeface="Monaco" pitchFamily="2" charset="77"/>
              </a:rPr>
              <a:t>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</a:t>
            </a:r>
            <a:r>
              <a:rPr lang="en-IE" sz="1950" dirty="0" err="1">
                <a:latin typeface="Monaco" pitchFamily="2" charset="77"/>
              </a:rPr>
              <a:t>strokeWeight</a:t>
            </a:r>
            <a:r>
              <a:rPr lang="en-IE" sz="1950" dirty="0">
                <a:latin typeface="Monaco" pitchFamily="2" charset="77"/>
              </a:rPr>
              <a:t>(5);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}</a:t>
            </a:r>
          </a:p>
          <a:p>
            <a:pPr algn="l"/>
            <a:endParaRPr lang="en-IE" sz="1950" dirty="0">
              <a:latin typeface="Monaco" pitchFamily="2" charset="77"/>
            </a:endParaRPr>
          </a:p>
          <a:p>
            <a:pPr algn="l"/>
            <a:r>
              <a:rPr lang="en-IE" sz="1950" dirty="0">
                <a:latin typeface="Monaco" pitchFamily="2" charset="77"/>
              </a:rPr>
              <a:t>void </a:t>
            </a:r>
            <a:r>
              <a:rPr lang="en-IE" sz="1950" dirty="0" err="1">
                <a:latin typeface="Monaco" pitchFamily="2" charset="77"/>
              </a:rPr>
              <a:t>drawX</a:t>
            </a:r>
            <a:r>
              <a:rPr lang="en-IE" sz="1950" dirty="0">
                <a:latin typeface="Monaco" pitchFamily="2" charset="77"/>
              </a:rPr>
              <a:t>(float </a:t>
            </a:r>
            <a:r>
              <a:rPr lang="en-IE" sz="1950" dirty="0" err="1">
                <a:latin typeface="Monaco" pitchFamily="2" charset="77"/>
              </a:rPr>
              <a:t>gray</a:t>
            </a:r>
            <a:r>
              <a:rPr lang="en-IE" sz="1950" dirty="0">
                <a:latin typeface="Monaco" pitchFamily="2" charset="77"/>
              </a:rPr>
              <a:t>){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stroke(</a:t>
            </a:r>
            <a:r>
              <a:rPr lang="en-IE" sz="1950" dirty="0" err="1">
                <a:latin typeface="Monaco" pitchFamily="2" charset="77"/>
              </a:rPr>
              <a:t>gray</a:t>
            </a:r>
            <a:r>
              <a:rPr lang="en-IE" sz="1950" dirty="0">
                <a:latin typeface="Monaco" pitchFamily="2" charset="77"/>
              </a:rPr>
              <a:t>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</a:t>
            </a:r>
            <a:r>
              <a:rPr lang="en-IE" sz="1950" dirty="0" err="1">
                <a:latin typeface="Monaco" pitchFamily="2" charset="77"/>
              </a:rPr>
              <a:t>strokeWeight</a:t>
            </a:r>
            <a:r>
              <a:rPr lang="en-IE" sz="1950" dirty="0">
                <a:latin typeface="Monaco" pitchFamily="2" charset="77"/>
              </a:rPr>
              <a:t>(20);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line(0,5,60,65);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  line(60,5,0,65);</a:t>
            </a:r>
          </a:p>
          <a:p>
            <a:pPr algn="l"/>
            <a:r>
              <a:rPr lang="en-IE" sz="1950" dirty="0">
                <a:latin typeface="Monaco" pitchFamily="2" charset="77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9836" y="3091840"/>
            <a:ext cx="2857500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2400" dirty="0"/>
              <a:t>Which </a:t>
            </a:r>
            <a:r>
              <a:rPr lang="en-IE" sz="2400" dirty="0" err="1">
                <a:latin typeface="Monaco" pitchFamily="2" charset="77"/>
              </a:rPr>
              <a:t>drawX</a:t>
            </a:r>
            <a:r>
              <a:rPr lang="en-IE" sz="2400" dirty="0"/>
              <a:t> method is called and why?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50099" y="2199895"/>
            <a:ext cx="485775" cy="8001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DBD4D-B219-31B2-5D15-19944BEB1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411CB6-88DC-0A69-B7B7-E47B5B29578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004844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Overloaded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43558"/>
            <a:ext cx="8593016" cy="4002759"/>
          </a:xfrm>
        </p:spPr>
        <p:txBody>
          <a:bodyPr>
            <a:normAutofit/>
          </a:bodyPr>
          <a:lstStyle/>
          <a:p>
            <a:r>
              <a:rPr lang="en-IE" sz="2800" dirty="0"/>
              <a:t>When you call a method, Java </a:t>
            </a:r>
            <a:r>
              <a:rPr lang="en-IE" sz="2800" b="1" dirty="0"/>
              <a:t>matches</a:t>
            </a:r>
            <a:r>
              <a:rPr lang="en-IE" sz="2800" dirty="0"/>
              <a:t> the </a:t>
            </a:r>
            <a:r>
              <a:rPr lang="en-IE" sz="2800" b="1" dirty="0"/>
              <a:t>number and type of the arguments </a:t>
            </a:r>
            <a:r>
              <a:rPr lang="en-IE" sz="2800" dirty="0"/>
              <a:t>you passed to the method with all the declared methods.  </a:t>
            </a:r>
          </a:p>
          <a:p>
            <a:r>
              <a:rPr lang="en-IE" sz="2800" dirty="0"/>
              <a:t>When a match is found, Java invokes that method e.g. </a:t>
            </a:r>
          </a:p>
          <a:p>
            <a:pPr marL="300038" lvl="1" indent="0">
              <a:buNone/>
            </a:pPr>
            <a:r>
              <a:rPr lang="en-IE" sz="2800" dirty="0" err="1">
                <a:solidFill>
                  <a:srgbClr val="FF0000"/>
                </a:solidFill>
                <a:latin typeface="Monaco" pitchFamily="2" charset="77"/>
              </a:rPr>
              <a:t>drawX</a:t>
            </a:r>
            <a:r>
              <a:rPr lang="en-IE" sz="2800" dirty="0">
                <a:solidFill>
                  <a:srgbClr val="FF0000"/>
                </a:solidFill>
                <a:latin typeface="Monaco" pitchFamily="2" charset="77"/>
              </a:rPr>
              <a:t>(0)	</a:t>
            </a:r>
            <a:r>
              <a:rPr lang="en-IE" sz="2800" dirty="0"/>
              <a:t>calls </a:t>
            </a:r>
            <a:r>
              <a:rPr lang="en-IE" dirty="0">
                <a:latin typeface="Monaco" pitchFamily="2" charset="77"/>
              </a:rPr>
              <a:t>void </a:t>
            </a:r>
            <a:r>
              <a:rPr lang="en-IE" dirty="0" err="1">
                <a:latin typeface="Monaco" pitchFamily="2" charset="77"/>
              </a:rPr>
              <a:t>drawX</a:t>
            </a:r>
            <a:r>
              <a:rPr lang="en-IE" dirty="0">
                <a:latin typeface="Monaco" pitchFamily="2" charset="77"/>
              </a:rPr>
              <a:t> (int </a:t>
            </a:r>
            <a:r>
              <a:rPr lang="en-IE" dirty="0" err="1">
                <a:latin typeface="Monaco" pitchFamily="2" charset="77"/>
              </a:rPr>
              <a:t>gray</a:t>
            </a:r>
            <a:r>
              <a:rPr lang="en-IE" dirty="0">
                <a:latin typeface="Monaco" pitchFamily="2" charset="77"/>
              </a:rPr>
              <a:t>)</a:t>
            </a:r>
          </a:p>
          <a:p>
            <a:pPr marL="300038" lvl="1" indent="0">
              <a:buNone/>
            </a:pPr>
            <a:r>
              <a:rPr lang="en-IE" sz="2800" dirty="0" err="1">
                <a:solidFill>
                  <a:srgbClr val="FF0000"/>
                </a:solidFill>
                <a:latin typeface="Monaco" pitchFamily="2" charset="77"/>
              </a:rPr>
              <a:t>drawX</a:t>
            </a:r>
            <a:r>
              <a:rPr lang="en-IE" sz="2800" dirty="0">
                <a:solidFill>
                  <a:srgbClr val="FF0000"/>
                </a:solidFill>
                <a:latin typeface="Monaco" pitchFamily="2" charset="77"/>
              </a:rPr>
              <a:t>(0.0)	</a:t>
            </a:r>
            <a:r>
              <a:rPr lang="en-IE" sz="2800" dirty="0"/>
              <a:t>calls </a:t>
            </a:r>
            <a:r>
              <a:rPr lang="en-IE" dirty="0">
                <a:latin typeface="Monaco" pitchFamily="2" charset="77"/>
              </a:rPr>
              <a:t>void </a:t>
            </a:r>
            <a:r>
              <a:rPr lang="en-IE" dirty="0" err="1">
                <a:latin typeface="Monaco" pitchFamily="2" charset="77"/>
              </a:rPr>
              <a:t>drawX</a:t>
            </a:r>
            <a:r>
              <a:rPr lang="en-IE" dirty="0">
                <a:latin typeface="Monaco" pitchFamily="2" charset="77"/>
              </a:rPr>
              <a:t> (float </a:t>
            </a:r>
            <a:r>
              <a:rPr lang="en-IE" dirty="0" err="1">
                <a:latin typeface="Monaco" pitchFamily="2" charset="77"/>
              </a:rPr>
              <a:t>gray</a:t>
            </a:r>
            <a:r>
              <a:rPr lang="en-IE" dirty="0">
                <a:latin typeface="Monaco" pitchFamily="2" charset="77"/>
              </a:rPr>
              <a:t>)</a:t>
            </a:r>
          </a:p>
          <a:p>
            <a:endParaRPr lang="en-IE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DA6E9-D1F5-9BF1-67FD-1CEC9EAC5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88B0-F7F9-22A0-5466-B2690C0034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871853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32" y="760668"/>
            <a:ext cx="7717536" cy="1102519"/>
          </a:xfrm>
        </p:spPr>
        <p:txBody>
          <a:bodyPr/>
          <a:lstStyle/>
          <a:p>
            <a:pPr algn="ctr">
              <a:spcBef>
                <a:spcPts val="633"/>
              </a:spcBef>
            </a:pPr>
            <a:r>
              <a:rPr lang="en-IE" sz="3600" dirty="0">
                <a:solidFill>
                  <a:schemeClr val="tx1"/>
                </a:solidFill>
              </a:rPr>
              <a:t>Method example: </a:t>
            </a:r>
            <a:br>
              <a:rPr lang="en-IE" sz="3600" dirty="0">
                <a:solidFill>
                  <a:schemeClr val="tx1"/>
                </a:solidFill>
              </a:rPr>
            </a:br>
            <a:r>
              <a:rPr lang="en-IE" sz="3600" b="1" dirty="0" err="1">
                <a:solidFill>
                  <a:srgbClr val="0368FF"/>
                </a:solidFill>
              </a:rPr>
              <a:t>Celcius</a:t>
            </a:r>
            <a:r>
              <a:rPr lang="en-IE" sz="3600" b="1" dirty="0">
                <a:solidFill>
                  <a:srgbClr val="0368FF"/>
                </a:solidFill>
              </a:rPr>
              <a:t> / </a:t>
            </a:r>
            <a:r>
              <a:rPr lang="en-IE" sz="3600" b="1" dirty="0" err="1">
                <a:solidFill>
                  <a:srgbClr val="0368FF"/>
                </a:solidFill>
              </a:rPr>
              <a:t>Farenheit</a:t>
            </a:r>
            <a:r>
              <a:rPr lang="en-IE" sz="3600" b="1" dirty="0">
                <a:solidFill>
                  <a:srgbClr val="0368FF"/>
                </a:solidFill>
              </a:rPr>
              <a:t> Converter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9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8B8A-BE9E-4D04-2451-E715F6A9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</p:spPr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BD6FB-AF6E-8217-F9F7-1F14B2F6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536" y="806983"/>
            <a:ext cx="8382703" cy="3618714"/>
          </a:xfrm>
        </p:spPr>
        <p:txBody>
          <a:bodyPr/>
          <a:lstStyle/>
          <a:p>
            <a:pPr algn="l" rtl="0"/>
            <a:r>
              <a:rPr lang="en-US" sz="2800" dirty="0"/>
              <a:t>Method example: </a:t>
            </a:r>
            <a:r>
              <a:rPr lang="en-US" sz="2800" b="1" dirty="0">
                <a:solidFill>
                  <a:srgbClr val="0368FF"/>
                </a:solidFill>
              </a:rPr>
              <a:t>Eyes</a:t>
            </a:r>
          </a:p>
          <a:p>
            <a:pPr algn="l" rtl="0"/>
            <a:r>
              <a:rPr lang="en-US" sz="2800" dirty="0"/>
              <a:t>Method example: </a:t>
            </a:r>
            <a:r>
              <a:rPr lang="en-US" sz="2800" b="1" dirty="0">
                <a:solidFill>
                  <a:srgbClr val="0368FF"/>
                </a:solidFill>
              </a:rPr>
              <a:t>X’s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Overloading methods.</a:t>
            </a:r>
          </a:p>
          <a:p>
            <a:pPr algn="l" rtl="0"/>
            <a:endParaRPr lang="en-US" sz="2800" dirty="0"/>
          </a:p>
          <a:p>
            <a:pPr algn="l" rtl="0"/>
            <a:r>
              <a:rPr lang="en-US" sz="2800" dirty="0"/>
              <a:t>Method example: </a:t>
            </a:r>
            <a:r>
              <a:rPr lang="en-US" sz="2800" b="1" dirty="0" err="1">
                <a:solidFill>
                  <a:srgbClr val="0368FF"/>
                </a:solidFill>
              </a:rPr>
              <a:t>Celcius</a:t>
            </a:r>
            <a:r>
              <a:rPr lang="en-US" sz="2800" b="1" dirty="0">
                <a:solidFill>
                  <a:srgbClr val="0368FF"/>
                </a:solidFill>
              </a:rPr>
              <a:t> / </a:t>
            </a:r>
            <a:r>
              <a:rPr lang="en-US" sz="2800" b="1" dirty="0" err="1">
                <a:solidFill>
                  <a:srgbClr val="0368FF"/>
                </a:solidFill>
              </a:rPr>
              <a:t>Farenheit</a:t>
            </a:r>
            <a:r>
              <a:rPr lang="en-US" sz="2800" b="1" dirty="0">
                <a:solidFill>
                  <a:srgbClr val="0368FF"/>
                </a:solidFill>
              </a:rPr>
              <a:t> Converter</a:t>
            </a:r>
            <a:r>
              <a:rPr lang="en-US" sz="2800" dirty="0"/>
              <a:t>.</a:t>
            </a:r>
          </a:p>
          <a:p>
            <a:pPr marL="0" indent="0" algn="l" rtl="0">
              <a:buNone/>
            </a:pPr>
            <a:endParaRPr lang="en-US" sz="2800" dirty="0"/>
          </a:p>
          <a:p>
            <a:pPr algn="l" rtl="0"/>
            <a:r>
              <a:rPr lang="en-US" sz="2800" dirty="0"/>
              <a:t>Recursion.</a:t>
            </a:r>
          </a:p>
          <a:p>
            <a:pPr algn="l" rtl="0"/>
            <a:endParaRPr lang="en-US" sz="2800" dirty="0"/>
          </a:p>
          <a:p>
            <a:pPr algn="l" rtl="0"/>
            <a:endParaRPr lang="en-US" sz="3200" dirty="0"/>
          </a:p>
          <a:p>
            <a:pPr marL="292097" indent="-292097" algn="l" rtl="0">
              <a:spcBef>
                <a:spcPts val="377"/>
              </a:spcBef>
              <a:buClr>
                <a:srgbClr val="0368FF"/>
              </a:buClr>
              <a:buSzPct val="100000"/>
              <a:buFont typeface="Wingdings"/>
              <a:buChar char="❑"/>
            </a:pPr>
            <a:endParaRPr lang="en-US" sz="3200" dirty="0"/>
          </a:p>
          <a:p>
            <a:pPr marL="292097" indent="-292097" algn="l" rtl="0">
              <a:spcBef>
                <a:spcPts val="377"/>
              </a:spcBef>
              <a:buClr>
                <a:srgbClr val="0368FF"/>
              </a:buClr>
              <a:buSzPct val="100000"/>
              <a:buFont typeface="Wingdings"/>
              <a:buChar char="❑"/>
            </a:pPr>
            <a:endParaRPr lang="en-US" sz="3200" dirty="0"/>
          </a:p>
          <a:p>
            <a:pPr marL="292097" indent="-292097" algn="l" rtl="0">
              <a:spcBef>
                <a:spcPts val="377"/>
              </a:spcBef>
              <a:buClr>
                <a:srgbClr val="0368FF"/>
              </a:buClr>
              <a:buSzPct val="100000"/>
              <a:buFont typeface="Wingdings"/>
              <a:buChar char="❑"/>
            </a:pPr>
            <a:endParaRPr lang="en-US" sz="3200" dirty="0"/>
          </a:p>
          <a:p>
            <a:pPr marL="292097" indent="-292097" algn="l" rtl="0">
              <a:spcBef>
                <a:spcPts val="377"/>
              </a:spcBef>
              <a:buClr>
                <a:srgbClr val="0368FF"/>
              </a:buClr>
              <a:buSzPct val="100000"/>
              <a:buFont typeface="Wingdings"/>
              <a:buChar char="❑"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2201E-8983-5C5E-8827-2194B58BEE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0C4F-E4E1-59F1-E8DB-B1C6155ED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8623203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Example 6.10 </a:t>
            </a:r>
            <a:r>
              <a:rPr lang="en-IE" dirty="0"/>
              <a:t>– </a:t>
            </a:r>
            <a:r>
              <a:rPr lang="en-IE" dirty="0" err="1"/>
              <a:t>Farenheit</a:t>
            </a:r>
            <a:r>
              <a:rPr lang="en-IE" dirty="0"/>
              <a:t> to Celsius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4636" y="2979100"/>
            <a:ext cx="7206172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float </a:t>
            </a:r>
            <a:r>
              <a:rPr lang="en-IE" sz="1800" b="1" dirty="0" err="1">
                <a:latin typeface="Monaco" pitchFamily="2" charset="77"/>
              </a:rPr>
              <a:t>farenheitToCelsius</a:t>
            </a:r>
            <a:r>
              <a:rPr lang="en-IE" sz="1800" b="1" dirty="0">
                <a:latin typeface="Monaco" pitchFamily="2" charset="77"/>
              </a:rPr>
              <a:t> </a:t>
            </a:r>
            <a:r>
              <a:rPr lang="en-IE" sz="1800" dirty="0">
                <a:latin typeface="Monaco" pitchFamily="2" charset="77"/>
              </a:rPr>
              <a:t>(float 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float result = (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 - 32.0) * (5.0/9.0);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b="1" dirty="0">
                <a:latin typeface="Monaco" pitchFamily="2" charset="77"/>
              </a:rPr>
              <a:t>return</a:t>
            </a:r>
            <a:r>
              <a:rPr lang="en-IE" sz="1800" dirty="0">
                <a:latin typeface="Monaco" pitchFamily="2" charset="77"/>
              </a:rPr>
              <a:t> result;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456" y="1257300"/>
            <a:ext cx="6737398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 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float </a:t>
            </a:r>
            <a:r>
              <a:rPr lang="en-IE" sz="1800" dirty="0" err="1">
                <a:latin typeface="Monaco" pitchFamily="2" charset="77"/>
              </a:rPr>
              <a:t>celsius</a:t>
            </a:r>
            <a:r>
              <a:rPr lang="en-IE" sz="1800" dirty="0">
                <a:latin typeface="Monaco" pitchFamily="2" charset="77"/>
              </a:rPr>
              <a:t> = </a:t>
            </a:r>
            <a:r>
              <a:rPr lang="en-IE" sz="1800" b="1" dirty="0" err="1">
                <a:latin typeface="Monaco" pitchFamily="2" charset="77"/>
              </a:rPr>
              <a:t>farenheitToCelsius</a:t>
            </a:r>
            <a:r>
              <a:rPr lang="en-IE" sz="1800" dirty="0">
                <a:latin typeface="Monaco" pitchFamily="2" charset="77"/>
              </a:rPr>
              <a:t> (451.0);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</a:t>
            </a:r>
            <a:r>
              <a:rPr lang="en-IE" sz="1800" dirty="0" err="1">
                <a:latin typeface="Monaco" pitchFamily="2" charset="77"/>
              </a:rPr>
              <a:t>println</a:t>
            </a:r>
            <a:r>
              <a:rPr lang="en-IE" sz="1800" dirty="0">
                <a:latin typeface="Monaco" pitchFamily="2" charset="77"/>
              </a:rPr>
              <a:t>("Celsius value is: " + </a:t>
            </a:r>
            <a:r>
              <a:rPr lang="en-IE" sz="1800" dirty="0" err="1">
                <a:latin typeface="Monaco" pitchFamily="2" charset="77"/>
              </a:rPr>
              <a:t>celsius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3775" y="712032"/>
            <a:ext cx="13144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800" dirty="0" err="1"/>
              <a:t>Farenheit</a:t>
            </a:r>
            <a:r>
              <a:rPr lang="en-IE" sz="1800" dirty="0"/>
              <a:t> value is hardcoded as a literal</a:t>
            </a:r>
          </a:p>
        </p:txBody>
      </p:sp>
      <p:cxnSp>
        <p:nvCxnSpPr>
          <p:cNvPr id="9" name="Straight Arrow Connector 8"/>
          <p:cNvCxnSpPr>
            <a:cxnSpLocks/>
            <a:stCxn id="7" idx="1"/>
          </p:cNvCxnSpPr>
          <p:nvPr/>
        </p:nvCxnSpPr>
        <p:spPr>
          <a:xfrm flipH="1">
            <a:off x="6309360" y="1312197"/>
            <a:ext cx="1034415" cy="4981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807" y="3997151"/>
            <a:ext cx="12573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800" dirty="0"/>
              <a:t>Return type</a:t>
            </a:r>
          </a:p>
        </p:txBody>
      </p:sp>
      <p:cxnSp>
        <p:nvCxnSpPr>
          <p:cNvPr id="16" name="Straight Arrow Connector 15"/>
          <p:cNvCxnSpPr>
            <a:cxnSpLocks/>
            <a:stCxn id="15" idx="0"/>
          </p:cNvCxnSpPr>
          <p:nvPr/>
        </p:nvCxnSpPr>
        <p:spPr>
          <a:xfrm flipV="1">
            <a:off x="723457" y="3230113"/>
            <a:ext cx="895031" cy="7670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5" idx="0"/>
          </p:cNvCxnSpPr>
          <p:nvPr/>
        </p:nvCxnSpPr>
        <p:spPr>
          <a:xfrm flipV="1">
            <a:off x="723457" y="2079629"/>
            <a:ext cx="437631" cy="191752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ED958-E770-C191-DD10-D551642F2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A1B0-076E-E675-16D2-222C5352B7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37719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Example 6.10 </a:t>
            </a:r>
            <a:r>
              <a:rPr lang="en-IE" dirty="0"/>
              <a:t>– </a:t>
            </a:r>
            <a:r>
              <a:rPr lang="en-IE" dirty="0" err="1"/>
              <a:t>Farenheit</a:t>
            </a:r>
            <a:r>
              <a:rPr lang="en-IE" dirty="0"/>
              <a:t> to Celsius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4636" y="2979100"/>
            <a:ext cx="7206172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float </a:t>
            </a:r>
            <a:r>
              <a:rPr lang="en-IE" sz="1800" b="1" dirty="0" err="1">
                <a:latin typeface="Monaco" pitchFamily="2" charset="77"/>
              </a:rPr>
              <a:t>farenheitToCelsius</a:t>
            </a:r>
            <a:r>
              <a:rPr lang="en-IE" sz="1800" b="1" dirty="0">
                <a:latin typeface="Monaco" pitchFamily="2" charset="77"/>
              </a:rPr>
              <a:t> </a:t>
            </a:r>
            <a:r>
              <a:rPr lang="en-IE" sz="1800" dirty="0">
                <a:latin typeface="Monaco" pitchFamily="2" charset="77"/>
              </a:rPr>
              <a:t>(float 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float result = (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 - 32.0) * (5.0/9.0);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b="1" dirty="0">
                <a:latin typeface="Monaco" pitchFamily="2" charset="77"/>
              </a:rPr>
              <a:t>return</a:t>
            </a:r>
            <a:r>
              <a:rPr lang="en-IE" sz="1800" dirty="0">
                <a:latin typeface="Monaco" pitchFamily="2" charset="77"/>
              </a:rPr>
              <a:t> result;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455" y="1257300"/>
            <a:ext cx="6812279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 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float </a:t>
            </a:r>
            <a:r>
              <a:rPr lang="en-IE" sz="1800" dirty="0" err="1">
                <a:latin typeface="Monaco" pitchFamily="2" charset="77"/>
              </a:rPr>
              <a:t>celsius</a:t>
            </a:r>
            <a:r>
              <a:rPr lang="en-IE" sz="1800" dirty="0">
                <a:latin typeface="Monaco" pitchFamily="2" charset="77"/>
              </a:rPr>
              <a:t> = </a:t>
            </a:r>
            <a:r>
              <a:rPr lang="en-IE" sz="1800" b="1" dirty="0" err="1">
                <a:latin typeface="Monaco" pitchFamily="2" charset="77"/>
              </a:rPr>
              <a:t>farenheitToCelsius</a:t>
            </a:r>
            <a:r>
              <a:rPr lang="en-IE" sz="1800" dirty="0">
                <a:latin typeface="Monaco" pitchFamily="2" charset="77"/>
              </a:rPr>
              <a:t> (451.0);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</a:t>
            </a:r>
            <a:r>
              <a:rPr lang="en-IE" sz="1800" dirty="0" err="1">
                <a:latin typeface="Monaco" pitchFamily="2" charset="77"/>
              </a:rPr>
              <a:t>println</a:t>
            </a:r>
            <a:r>
              <a:rPr lang="en-IE" sz="1800" dirty="0">
                <a:latin typeface="Monaco" pitchFamily="2" charset="77"/>
              </a:rPr>
              <a:t>("Celsius value is: " + </a:t>
            </a:r>
            <a:r>
              <a:rPr lang="en-IE" sz="1800" dirty="0" err="1">
                <a:latin typeface="Monaco" pitchFamily="2" charset="77"/>
              </a:rPr>
              <a:t>celsius</a:t>
            </a:r>
            <a:r>
              <a:rPr lang="en-IE" sz="1800" dirty="0">
                <a:latin typeface="Monaco" pitchFamily="2" charset="77"/>
              </a:rPr>
              <a:t>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3775" y="712032"/>
            <a:ext cx="13144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sz="1800" dirty="0" err="1"/>
              <a:t>Farenheit</a:t>
            </a:r>
            <a:r>
              <a:rPr lang="en-IE" sz="1800" dirty="0"/>
              <a:t> value is hardcoded as a literal</a:t>
            </a:r>
          </a:p>
        </p:txBody>
      </p:sp>
      <p:cxnSp>
        <p:nvCxnSpPr>
          <p:cNvPr id="9" name="Straight Arrow Connector 8"/>
          <p:cNvCxnSpPr>
            <a:cxnSpLocks/>
            <a:stCxn id="7" idx="1"/>
          </p:cNvCxnSpPr>
          <p:nvPr/>
        </p:nvCxnSpPr>
        <p:spPr>
          <a:xfrm flipH="1">
            <a:off x="6309360" y="1312197"/>
            <a:ext cx="1034415" cy="4981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ED958-E770-C191-DD10-D551642F2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A1B0-076E-E675-16D2-222C5352B7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31</a:t>
            </a:fld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12DCD-7392-B494-54B1-39CE097AFC8D}"/>
              </a:ext>
            </a:extLst>
          </p:cNvPr>
          <p:cNvSpPr txBox="1"/>
          <p:nvPr/>
        </p:nvSpPr>
        <p:spPr>
          <a:xfrm>
            <a:off x="2112265" y="2672198"/>
            <a:ext cx="361568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800" dirty="0"/>
              <a:t>Celsius value is: 232.77779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88442F-FA9D-E458-6E3A-B64B2FD7A355}"/>
              </a:ext>
            </a:extLst>
          </p:cNvPr>
          <p:cNvCxnSpPr>
            <a:cxnSpLocks/>
          </p:cNvCxnSpPr>
          <p:nvPr/>
        </p:nvCxnSpPr>
        <p:spPr>
          <a:xfrm>
            <a:off x="4281736" y="2391694"/>
            <a:ext cx="0" cy="2740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649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6.10 – Updated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4480" y="3480339"/>
            <a:ext cx="7296912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float </a:t>
            </a:r>
            <a:r>
              <a:rPr lang="en-IE" sz="1800" dirty="0" err="1">
                <a:latin typeface="Monaco" pitchFamily="2" charset="77"/>
              </a:rPr>
              <a:t>farenheitToCelsius</a:t>
            </a:r>
            <a:r>
              <a:rPr lang="en-IE" sz="1800" dirty="0">
                <a:latin typeface="Monaco" pitchFamily="2" charset="77"/>
              </a:rPr>
              <a:t> (float 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 </a:t>
            </a:r>
            <a:r>
              <a:rPr lang="en-IE" sz="1800" b="1" dirty="0">
                <a:latin typeface="Monaco" pitchFamily="2" charset="77"/>
              </a:rPr>
              <a:t>return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 - 32.0) * (5.0/9.0);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530" y="2430534"/>
            <a:ext cx="12573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1800" dirty="0"/>
              <a:t>both methods are exactly the same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725180" y="3907862"/>
            <a:ext cx="1057900" cy="3532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15034" y="953206"/>
            <a:ext cx="7296912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float </a:t>
            </a:r>
            <a:r>
              <a:rPr lang="en-IE" sz="1800" dirty="0" err="1">
                <a:latin typeface="Monaco" pitchFamily="2" charset="77"/>
              </a:rPr>
              <a:t>farenheitToCelsius</a:t>
            </a:r>
            <a:r>
              <a:rPr lang="en-IE" sz="1800" dirty="0">
                <a:latin typeface="Monaco" pitchFamily="2" charset="77"/>
              </a:rPr>
              <a:t> (float 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</a:t>
            </a:r>
            <a:r>
              <a:rPr lang="en-IE" sz="1800" dirty="0">
                <a:solidFill>
                  <a:srgbClr val="00B050"/>
                </a:solidFill>
                <a:latin typeface="Monaco" pitchFamily="2" charset="77"/>
              </a:rPr>
              <a:t>float result = </a:t>
            </a:r>
            <a:r>
              <a:rPr lang="en-IE" sz="1800" dirty="0">
                <a:latin typeface="Monaco" pitchFamily="2" charset="77"/>
              </a:rPr>
              <a:t>(</a:t>
            </a:r>
            <a:r>
              <a:rPr lang="en-IE" sz="1800" dirty="0" err="1">
                <a:latin typeface="Monaco" pitchFamily="2" charset="77"/>
              </a:rPr>
              <a:t>farenheit</a:t>
            </a:r>
            <a:r>
              <a:rPr lang="en-IE" sz="1800" dirty="0">
                <a:latin typeface="Monaco" pitchFamily="2" charset="77"/>
              </a:rPr>
              <a:t> - 32.0) * (5.0/9.0);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return </a:t>
            </a:r>
            <a:r>
              <a:rPr lang="en-IE" sz="1800" dirty="0">
                <a:solidFill>
                  <a:srgbClr val="00B050"/>
                </a:solidFill>
                <a:latin typeface="Monaco" pitchFamily="2" charset="77"/>
              </a:rPr>
              <a:t>result</a:t>
            </a:r>
            <a:r>
              <a:rPr lang="en-IE" sz="1800" dirty="0">
                <a:latin typeface="Monaco" pitchFamily="2" charset="77"/>
              </a:rPr>
              <a:t>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743468" y="1691870"/>
            <a:ext cx="902452" cy="70035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81D04-6C59-BFA6-0F80-526834FE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B56D4-9F91-0734-DFFE-C7F5A6FF93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774189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6935" y="485452"/>
            <a:ext cx="2192080" cy="1102519"/>
          </a:xfrm>
        </p:spPr>
        <p:txBody>
          <a:bodyPr/>
          <a:lstStyle/>
          <a:p>
            <a:pPr>
              <a:spcBef>
                <a:spcPts val="633"/>
              </a:spcBef>
            </a:pPr>
            <a:r>
              <a:rPr lang="en-IE" sz="3600" dirty="0">
                <a:solidFill>
                  <a:schemeClr val="tx1"/>
                </a:solidFill>
              </a:rPr>
              <a:t>Recursion</a:t>
            </a:r>
            <a:endParaRPr lang="en-IE" sz="3600" b="1" dirty="0">
              <a:solidFill>
                <a:srgbClr val="0368FF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57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Example 6.11 </a:t>
            </a:r>
            <a:r>
              <a:rPr lang="en-IE" dirty="0"/>
              <a:t>– </a:t>
            </a:r>
            <a:r>
              <a:rPr lang="en-IE" dirty="0" err="1">
                <a:latin typeface="Monaco" pitchFamily="2" charset="77"/>
              </a:rPr>
              <a:t>drawLines</a:t>
            </a:r>
            <a:r>
              <a:rPr lang="en-IE" dirty="0"/>
              <a:t> – for loop</a:t>
            </a:r>
          </a:p>
        </p:txBody>
      </p:sp>
      <p:sp>
        <p:nvSpPr>
          <p:cNvPr id="8" name="Rectangle 7"/>
          <p:cNvSpPr/>
          <p:nvPr/>
        </p:nvSpPr>
        <p:spPr>
          <a:xfrm>
            <a:off x="2729483" y="916274"/>
            <a:ext cx="4167437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setup</a:t>
            </a:r>
            <a:r>
              <a:rPr lang="en-IE" sz="1800" dirty="0">
                <a:latin typeface="Monaco" pitchFamily="2" charset="77"/>
              </a:rPr>
              <a:t>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drawLines</a:t>
            </a:r>
            <a:r>
              <a:rPr lang="en-IE" sz="1800" dirty="0">
                <a:latin typeface="Monaco" pitchFamily="2" charset="77"/>
              </a:rPr>
              <a:t>(10,4);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99778-653B-7DCA-7BBD-D5A0959C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9C0E9-54B6-63EE-FB96-599FD76513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34</a:t>
            </a:fld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70C51-1030-E9A9-69FE-3049C5B54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" t="28235" r="50390" b="4000"/>
          <a:stretch/>
        </p:blipFill>
        <p:spPr>
          <a:xfrm>
            <a:off x="337419" y="849431"/>
            <a:ext cx="2057400" cy="205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D3CF01-FE2D-C2ED-CB71-D00D36B04AFD}"/>
              </a:ext>
            </a:extLst>
          </p:cNvPr>
          <p:cNvSpPr/>
          <p:nvPr/>
        </p:nvSpPr>
        <p:spPr>
          <a:xfrm>
            <a:off x="3272189" y="2526989"/>
            <a:ext cx="5752938" cy="206210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600" dirty="0">
                <a:latin typeface="Monaco" pitchFamily="2" charset="77"/>
              </a:rPr>
              <a:t>void </a:t>
            </a:r>
            <a:r>
              <a:rPr lang="en-IE" sz="1600" b="1" dirty="0" err="1">
                <a:latin typeface="Monaco" pitchFamily="2" charset="77"/>
              </a:rPr>
              <a:t>drawLines</a:t>
            </a:r>
            <a:r>
              <a:rPr lang="en-IE" sz="1600" dirty="0">
                <a:latin typeface="Monaco" pitchFamily="2" charset="77"/>
              </a:rPr>
              <a:t> (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dirty="0" err="1">
                <a:latin typeface="Monaco" pitchFamily="2" charset="77"/>
              </a:rPr>
              <a:t>numLines</a:t>
            </a:r>
            <a:r>
              <a:rPr lang="en-IE" sz="1600" dirty="0">
                <a:latin typeface="Monaco" pitchFamily="2" charset="77"/>
              </a:rPr>
              <a:t>)</a:t>
            </a:r>
          </a:p>
          <a:p>
            <a:pPr algn="l"/>
            <a:r>
              <a:rPr lang="en-IE" sz="1600" dirty="0">
                <a:latin typeface="Monaco" pitchFamily="2" charset="77"/>
              </a:rPr>
              <a:t>{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for (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b="1" dirty="0" err="1">
                <a:latin typeface="Monaco" pitchFamily="2" charset="77"/>
              </a:rPr>
              <a:t>i</a:t>
            </a:r>
            <a:r>
              <a:rPr lang="en-IE" sz="1600" dirty="0">
                <a:latin typeface="Monaco" pitchFamily="2" charset="77"/>
              </a:rPr>
              <a:t> = 0</a:t>
            </a:r>
            <a:r>
              <a:rPr lang="en-IE" sz="1600" b="1" dirty="0">
                <a:latin typeface="Monaco" pitchFamily="2" charset="77"/>
              </a:rPr>
              <a:t>; </a:t>
            </a:r>
            <a:r>
              <a:rPr lang="en-IE" sz="1600" b="1" dirty="0" err="1">
                <a:latin typeface="Monaco" pitchFamily="2" charset="77"/>
              </a:rPr>
              <a:t>i</a:t>
            </a:r>
            <a:r>
              <a:rPr lang="en-IE" sz="1600" dirty="0">
                <a:latin typeface="Monaco" pitchFamily="2" charset="77"/>
              </a:rPr>
              <a:t> &lt; </a:t>
            </a:r>
            <a:r>
              <a:rPr lang="en-IE" sz="1600" dirty="0" err="1">
                <a:latin typeface="Monaco" pitchFamily="2" charset="77"/>
              </a:rPr>
              <a:t>numLines</a:t>
            </a:r>
            <a:r>
              <a:rPr lang="en-IE" sz="1600" dirty="0">
                <a:latin typeface="Monaco" pitchFamily="2" charset="77"/>
              </a:rPr>
              <a:t>; </a:t>
            </a:r>
            <a:r>
              <a:rPr lang="en-IE" sz="1600" b="1" dirty="0" err="1">
                <a:latin typeface="Monaco" pitchFamily="2" charset="77"/>
              </a:rPr>
              <a:t>numLines</a:t>
            </a:r>
            <a:r>
              <a:rPr lang="en-IE" sz="1600" b="1" dirty="0">
                <a:latin typeface="Monaco" pitchFamily="2" charset="77"/>
              </a:rPr>
              <a:t>--</a:t>
            </a:r>
            <a:r>
              <a:rPr lang="en-IE" sz="1600" dirty="0">
                <a:latin typeface="Monaco" pitchFamily="2" charset="77"/>
              </a:rPr>
              <a:t>)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{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    line (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20,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80);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   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 += 5;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}</a:t>
            </a:r>
          </a:p>
          <a:p>
            <a:pPr algn="l"/>
            <a:r>
              <a:rPr lang="en-IE" sz="1600" dirty="0">
                <a:latin typeface="Monaco" pitchFamily="2" charset="7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9633810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b="1" dirty="0"/>
              <a:t>Example 6.11 </a:t>
            </a:r>
            <a:r>
              <a:rPr lang="en-IE" dirty="0"/>
              <a:t>– </a:t>
            </a:r>
            <a:r>
              <a:rPr lang="en-IE" dirty="0" err="1">
                <a:latin typeface="Monaco" pitchFamily="2" charset="77"/>
              </a:rPr>
              <a:t>drawLines</a:t>
            </a:r>
            <a:r>
              <a:rPr lang="en-IE" dirty="0"/>
              <a:t> – for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2189" y="2526989"/>
            <a:ext cx="5752938" cy="206210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600" dirty="0">
                <a:latin typeface="Monaco" pitchFamily="2" charset="77"/>
              </a:rPr>
              <a:t>void </a:t>
            </a:r>
            <a:r>
              <a:rPr lang="en-IE" sz="1600" b="1" dirty="0" err="1">
                <a:latin typeface="Monaco" pitchFamily="2" charset="77"/>
              </a:rPr>
              <a:t>drawLines</a:t>
            </a:r>
            <a:r>
              <a:rPr lang="en-IE" sz="1600" dirty="0">
                <a:latin typeface="Monaco" pitchFamily="2" charset="77"/>
              </a:rPr>
              <a:t> (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dirty="0" err="1">
                <a:latin typeface="Monaco" pitchFamily="2" charset="77"/>
              </a:rPr>
              <a:t>numLines</a:t>
            </a:r>
            <a:r>
              <a:rPr lang="en-IE" sz="1600" dirty="0">
                <a:latin typeface="Monaco" pitchFamily="2" charset="77"/>
              </a:rPr>
              <a:t>)</a:t>
            </a:r>
          </a:p>
          <a:p>
            <a:pPr algn="l"/>
            <a:r>
              <a:rPr lang="en-IE" sz="1600" dirty="0">
                <a:latin typeface="Monaco" pitchFamily="2" charset="77"/>
              </a:rPr>
              <a:t>{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for (</a:t>
            </a:r>
            <a:r>
              <a:rPr lang="en-IE" sz="1600" dirty="0" err="1">
                <a:latin typeface="Monaco" pitchFamily="2" charset="77"/>
              </a:rPr>
              <a:t>int</a:t>
            </a:r>
            <a:r>
              <a:rPr lang="en-IE" sz="1600" dirty="0">
                <a:latin typeface="Monaco" pitchFamily="2" charset="77"/>
              </a:rPr>
              <a:t> </a:t>
            </a:r>
            <a:r>
              <a:rPr lang="en-IE" sz="1600" b="1" dirty="0" err="1">
                <a:latin typeface="Monaco" pitchFamily="2" charset="77"/>
              </a:rPr>
              <a:t>i</a:t>
            </a:r>
            <a:r>
              <a:rPr lang="en-IE" sz="1600" dirty="0">
                <a:latin typeface="Monaco" pitchFamily="2" charset="77"/>
              </a:rPr>
              <a:t> = 0</a:t>
            </a:r>
            <a:r>
              <a:rPr lang="en-IE" sz="1600" b="1" dirty="0">
                <a:latin typeface="Monaco" pitchFamily="2" charset="77"/>
              </a:rPr>
              <a:t>; </a:t>
            </a:r>
            <a:r>
              <a:rPr lang="en-IE" sz="1600" b="1" dirty="0" err="1">
                <a:latin typeface="Monaco" pitchFamily="2" charset="77"/>
              </a:rPr>
              <a:t>i</a:t>
            </a:r>
            <a:r>
              <a:rPr lang="en-IE" sz="1600" dirty="0">
                <a:latin typeface="Monaco" pitchFamily="2" charset="77"/>
              </a:rPr>
              <a:t> &lt; </a:t>
            </a:r>
            <a:r>
              <a:rPr lang="en-IE" sz="1600" dirty="0" err="1">
                <a:latin typeface="Monaco" pitchFamily="2" charset="77"/>
              </a:rPr>
              <a:t>numLines</a:t>
            </a:r>
            <a:r>
              <a:rPr lang="en-IE" sz="1600" dirty="0">
                <a:latin typeface="Monaco" pitchFamily="2" charset="77"/>
              </a:rPr>
              <a:t>; </a:t>
            </a:r>
            <a:r>
              <a:rPr lang="en-IE" sz="1600" b="1" dirty="0" err="1">
                <a:latin typeface="Monaco" pitchFamily="2" charset="77"/>
              </a:rPr>
              <a:t>numLines</a:t>
            </a:r>
            <a:r>
              <a:rPr lang="en-IE" sz="1600" b="1" dirty="0">
                <a:latin typeface="Monaco" pitchFamily="2" charset="77"/>
              </a:rPr>
              <a:t>--</a:t>
            </a:r>
            <a:r>
              <a:rPr lang="en-IE" sz="1600" dirty="0">
                <a:latin typeface="Monaco" pitchFamily="2" charset="77"/>
              </a:rPr>
              <a:t>)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{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    line (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20,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, 80);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    </a:t>
            </a:r>
            <a:r>
              <a:rPr lang="en-IE" sz="1600" dirty="0" err="1">
                <a:latin typeface="Monaco" pitchFamily="2" charset="77"/>
              </a:rPr>
              <a:t>xStart</a:t>
            </a:r>
            <a:r>
              <a:rPr lang="en-IE" sz="1600" dirty="0">
                <a:latin typeface="Monaco" pitchFamily="2" charset="77"/>
              </a:rPr>
              <a:t> += 5;</a:t>
            </a:r>
          </a:p>
          <a:p>
            <a:pPr algn="l"/>
            <a:r>
              <a:rPr lang="en-IE" sz="1600" dirty="0">
                <a:latin typeface="Monaco" pitchFamily="2" charset="77"/>
              </a:rPr>
              <a:t>    }</a:t>
            </a:r>
          </a:p>
          <a:p>
            <a:pPr algn="l"/>
            <a:r>
              <a:rPr lang="en-IE" sz="1600" dirty="0">
                <a:latin typeface="Monaco" pitchFamily="2" charset="77"/>
              </a:rPr>
              <a:t>} </a:t>
            </a:r>
          </a:p>
        </p:txBody>
      </p:sp>
      <p:sp>
        <p:nvSpPr>
          <p:cNvPr id="9" name="Donut 8"/>
          <p:cNvSpPr/>
          <p:nvPr/>
        </p:nvSpPr>
        <p:spPr>
          <a:xfrm>
            <a:off x="7321618" y="2906831"/>
            <a:ext cx="1602925" cy="567889"/>
          </a:xfrm>
          <a:prstGeom prst="donut">
            <a:avLst>
              <a:gd name="adj" fmla="val 7374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GB" sz="1688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4076"/>
            <a:ext cx="3272189" cy="19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88" dirty="0">
                <a:solidFill>
                  <a:srgbClr val="FF0000"/>
                </a:solidFill>
              </a:rPr>
              <a:t>*NOTE* </a:t>
            </a:r>
            <a:br>
              <a:rPr lang="en-GB" sz="1688" dirty="0">
                <a:solidFill>
                  <a:srgbClr val="FF0000"/>
                </a:solidFill>
              </a:rPr>
            </a:br>
            <a:r>
              <a:rPr lang="en-GB" sz="1688" dirty="0">
                <a:solidFill>
                  <a:srgbClr val="FF0000"/>
                </a:solidFill>
              </a:rPr>
              <a:t>instead of incrementing the loop control variable </a:t>
            </a:r>
            <a:r>
              <a:rPr lang="en-GB" sz="1688" dirty="0" err="1">
                <a:solidFill>
                  <a:srgbClr val="FF0000"/>
                </a:solidFill>
              </a:rPr>
              <a:t>i</a:t>
            </a:r>
            <a:r>
              <a:rPr lang="en-GB" sz="1688" dirty="0">
                <a:solidFill>
                  <a:srgbClr val="FF0000"/>
                </a:solidFill>
              </a:rPr>
              <a:t> as normal </a:t>
            </a:r>
            <a:br>
              <a:rPr lang="en-GB" sz="1688" dirty="0">
                <a:solidFill>
                  <a:srgbClr val="FF0000"/>
                </a:solidFill>
              </a:rPr>
            </a:br>
            <a:r>
              <a:rPr lang="en-GB" sz="1688" dirty="0">
                <a:solidFill>
                  <a:srgbClr val="FF0000"/>
                </a:solidFill>
              </a:rPr>
              <a:t>(e.g. </a:t>
            </a:r>
            <a:r>
              <a:rPr lang="en-GB" sz="1688" dirty="0" err="1">
                <a:solidFill>
                  <a:srgbClr val="FF0000"/>
                </a:solidFill>
              </a:rPr>
              <a:t>i</a:t>
            </a:r>
            <a:r>
              <a:rPr lang="en-GB" sz="1688" dirty="0">
                <a:solidFill>
                  <a:srgbClr val="FF0000"/>
                </a:solidFill>
              </a:rPr>
              <a:t>++)</a:t>
            </a:r>
          </a:p>
          <a:p>
            <a:r>
              <a:rPr lang="en-GB" sz="1688" dirty="0">
                <a:solidFill>
                  <a:srgbClr val="FF0000"/>
                </a:solidFill>
              </a:rPr>
              <a:t>the condition is being reduced back to 0 (by decrementing </a:t>
            </a:r>
            <a:r>
              <a:rPr lang="en-GB" sz="1688" dirty="0" err="1">
                <a:solidFill>
                  <a:srgbClr val="FF0000"/>
                </a:solidFill>
                <a:latin typeface="Monaco" pitchFamily="2" charset="77"/>
              </a:rPr>
              <a:t>numLines</a:t>
            </a:r>
            <a:r>
              <a:rPr lang="en-GB" sz="1688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C14B8D-6D26-438C-8FB8-194DDAA6753D}"/>
              </a:ext>
            </a:extLst>
          </p:cNvPr>
          <p:cNvCxnSpPr>
            <a:cxnSpLocks/>
          </p:cNvCxnSpPr>
          <p:nvPr/>
        </p:nvCxnSpPr>
        <p:spPr>
          <a:xfrm flipV="1">
            <a:off x="3017520" y="3364992"/>
            <a:ext cx="4304098" cy="55874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1335A-5A0C-1D02-D71F-8232E7D8A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D7B41-A984-A066-6DAC-4EAA5A937A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35</a:t>
            </a:fld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120CD-9466-C45C-C37A-C238ABBBD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3" t="28235" r="50390" b="4000"/>
          <a:stretch/>
        </p:blipFill>
        <p:spPr>
          <a:xfrm>
            <a:off x="337419" y="849431"/>
            <a:ext cx="2057400" cy="2057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55311B-79FD-9C04-D3D6-E5E0C07C1A89}"/>
              </a:ext>
            </a:extLst>
          </p:cNvPr>
          <p:cNvSpPr/>
          <p:nvPr/>
        </p:nvSpPr>
        <p:spPr>
          <a:xfrm>
            <a:off x="2729483" y="916274"/>
            <a:ext cx="4167437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setup</a:t>
            </a:r>
            <a:r>
              <a:rPr lang="en-IE" sz="1800" dirty="0">
                <a:latin typeface="Monaco" pitchFamily="2" charset="77"/>
              </a:rPr>
              <a:t>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drawLines</a:t>
            </a:r>
            <a:r>
              <a:rPr lang="en-IE" sz="1800" dirty="0">
                <a:latin typeface="Monaco" pitchFamily="2" charset="77"/>
              </a:rPr>
              <a:t>(10,4);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5980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Recursion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0060" y="944070"/>
            <a:ext cx="8334756" cy="3600450"/>
          </a:xfrm>
        </p:spPr>
        <p:txBody>
          <a:bodyPr>
            <a:normAutofit/>
          </a:bodyPr>
          <a:lstStyle/>
          <a:p>
            <a:r>
              <a:rPr lang="en-IE" sz="2800" dirty="0"/>
              <a:t>A method can contain a </a:t>
            </a:r>
            <a:r>
              <a:rPr lang="en-IE" sz="2800" b="1" dirty="0"/>
              <a:t>line of code </a:t>
            </a:r>
            <a:r>
              <a:rPr lang="en-IE" sz="2800" b="1" dirty="0">
                <a:solidFill>
                  <a:srgbClr val="0368FF"/>
                </a:solidFill>
              </a:rPr>
              <a:t>that calls itself</a:t>
            </a:r>
            <a:endParaRPr lang="en-IE" sz="2800" dirty="0">
              <a:solidFill>
                <a:srgbClr val="0368FF"/>
              </a:solidFill>
            </a:endParaRPr>
          </a:p>
          <a:p>
            <a:pPr lvl="1"/>
            <a:r>
              <a:rPr lang="en-IE" sz="2800" dirty="0"/>
              <a:t>This is called recursion.</a:t>
            </a:r>
            <a:br>
              <a:rPr lang="en-IE" sz="2800" dirty="0"/>
            </a:br>
            <a:endParaRPr lang="en-IE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5024" y="1997117"/>
            <a:ext cx="6874668" cy="280280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7D4EC-AD2F-6244-7245-04AEA3B14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B2F13-5AC3-A484-97CF-DBBDA3BBCF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36</a:t>
            </a:fld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79DBE-A152-E5AD-F8FF-F7CAC69561FF}"/>
              </a:ext>
            </a:extLst>
          </p:cNvPr>
          <p:cNvCxnSpPr>
            <a:cxnSpLocks/>
          </p:cNvCxnSpPr>
          <p:nvPr/>
        </p:nvCxnSpPr>
        <p:spPr>
          <a:xfrm flipV="1">
            <a:off x="864108" y="3136392"/>
            <a:ext cx="1748350" cy="329184"/>
          </a:xfrm>
          <a:prstGeom prst="straightConnector1">
            <a:avLst/>
          </a:prstGeom>
          <a:ln w="539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67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Recursion continued…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774" y="942999"/>
            <a:ext cx="8391906" cy="3600450"/>
          </a:xfrm>
        </p:spPr>
        <p:txBody>
          <a:bodyPr>
            <a:normAutofit/>
          </a:bodyPr>
          <a:lstStyle/>
          <a:p>
            <a:r>
              <a:rPr lang="en-IE" sz="2800" dirty="0"/>
              <a:t>To stop the infinite calling of the method, it is necessary to have some way for the method to exit.  </a:t>
            </a:r>
          </a:p>
          <a:p>
            <a:endParaRPr lang="en-IE" sz="2800" dirty="0"/>
          </a:p>
          <a:p>
            <a:pPr lvl="1"/>
            <a:r>
              <a:rPr lang="en-IE" sz="2800" dirty="0"/>
              <a:t>This is called the </a:t>
            </a:r>
            <a:r>
              <a:rPr lang="en-IE" sz="2800" b="1" i="1" dirty="0"/>
              <a:t>base case</a:t>
            </a:r>
            <a:r>
              <a:rPr lang="en-IE" sz="2800" dirty="0"/>
              <a:t>.  </a:t>
            </a:r>
          </a:p>
          <a:p>
            <a:pPr lvl="1"/>
            <a:endParaRPr lang="en-IE" sz="2800" dirty="0"/>
          </a:p>
          <a:p>
            <a:pPr lvl="1"/>
            <a:r>
              <a:rPr lang="en-IE" sz="2800" dirty="0"/>
              <a:t>You continually work towards the base case.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698A3-BDA3-134B-6BC3-7BE9108EB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06B5A-51E9-7326-BF88-EBA44AD313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825985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6.11 – </a:t>
            </a:r>
            <a:r>
              <a:rPr lang="en-IE" dirty="0" err="1">
                <a:latin typeface="Monaco" pitchFamily="2" charset="77"/>
              </a:rPr>
              <a:t>drawLines</a:t>
            </a:r>
            <a:r>
              <a:rPr lang="en-IE" dirty="0"/>
              <a:t> – </a:t>
            </a:r>
            <a:r>
              <a:rPr lang="en-IE" b="1" dirty="0"/>
              <a:t>recursion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3368803" y="2457280"/>
            <a:ext cx="5468362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 err="1">
                <a:latin typeface="Monaco" pitchFamily="2" charset="77"/>
              </a:rPr>
              <a:t>drawLines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x,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dirty="0" err="1">
                <a:latin typeface="Monaco" pitchFamily="2" charset="77"/>
              </a:rPr>
              <a:t>num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line (x, 20, x, 80);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if (</a:t>
            </a:r>
            <a:r>
              <a:rPr lang="en-IE" sz="1800" dirty="0" err="1">
                <a:latin typeface="Monaco" pitchFamily="2" charset="77"/>
              </a:rPr>
              <a:t>num</a:t>
            </a:r>
            <a:r>
              <a:rPr lang="en-IE" sz="1800" dirty="0">
                <a:latin typeface="Monaco" pitchFamily="2" charset="77"/>
              </a:rPr>
              <a:t> </a:t>
            </a:r>
            <a:r>
              <a:rPr lang="en-IE" sz="1800" b="1" dirty="0">
                <a:latin typeface="Monaco" pitchFamily="2" charset="77"/>
              </a:rPr>
              <a:t>&gt; 1</a:t>
            </a:r>
            <a:r>
              <a:rPr lang="en-IE" sz="1800" dirty="0">
                <a:latin typeface="Monaco" pitchFamily="2" charset="77"/>
              </a:rPr>
              <a:t>)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    </a:t>
            </a:r>
            <a:r>
              <a:rPr lang="en-IE" sz="1800" b="1" dirty="0" err="1">
                <a:latin typeface="Monaco" pitchFamily="2" charset="77"/>
              </a:rPr>
              <a:t>drawLines</a:t>
            </a:r>
            <a:r>
              <a:rPr lang="en-IE" sz="1800" dirty="0">
                <a:latin typeface="Monaco" pitchFamily="2" charset="77"/>
              </a:rPr>
              <a:t> (x+5, num-1);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  }</a:t>
            </a:r>
          </a:p>
          <a:p>
            <a:pPr algn="l"/>
            <a:r>
              <a:rPr lang="en-IE" sz="1800" dirty="0">
                <a:latin typeface="Monaco" pitchFamily="2" charset="77"/>
              </a:rPr>
              <a:t>}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63323" y="892096"/>
            <a:ext cx="318987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setup</a:t>
            </a:r>
            <a:r>
              <a:rPr lang="en-IE" sz="1800" dirty="0">
                <a:latin typeface="Monaco" pitchFamily="2" charset="77"/>
              </a:rPr>
              <a:t>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drawLines</a:t>
            </a:r>
            <a:r>
              <a:rPr lang="en-IE" sz="1800" dirty="0">
                <a:latin typeface="Monaco" pitchFamily="2" charset="77"/>
              </a:rPr>
              <a:t>(10,4);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6E3BE-B8C9-4476-97ED-12E03F7E8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" t="27273" r="47986" b="2078"/>
          <a:stretch/>
        </p:blipFill>
        <p:spPr>
          <a:xfrm>
            <a:off x="395536" y="978408"/>
            <a:ext cx="2684264" cy="26075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22BDB-DB66-1828-D625-D356276B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6D7F4-4C74-BBB9-07E3-0F2D02949A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609960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6.11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6272" y="1143000"/>
            <a:ext cx="2294128" cy="6001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100" dirty="0" err="1">
                <a:latin typeface="Monaco" pitchFamily="2" charset="77"/>
              </a:rPr>
              <a:t>drawLines</a:t>
            </a:r>
            <a:r>
              <a:rPr lang="en-IE" sz="1100" dirty="0">
                <a:latin typeface="Monaco" pitchFamily="2" charset="77"/>
              </a:rPr>
              <a:t> (10, 4);</a:t>
            </a:r>
          </a:p>
          <a:p>
            <a:pPr algn="l"/>
            <a:r>
              <a:rPr lang="en-IE" sz="1100" dirty="0">
                <a:latin typeface="Monaco" pitchFamily="2" charset="77"/>
              </a:rPr>
              <a:t>  line (10, 20, 10, 80);</a:t>
            </a:r>
          </a:p>
          <a:p>
            <a:pPr algn="l"/>
            <a:r>
              <a:rPr lang="en-IE" sz="1100" dirty="0">
                <a:latin typeface="Monaco" pitchFamily="2" charset="77"/>
              </a:rPr>
              <a:t>  x=10, </a:t>
            </a:r>
            <a:r>
              <a:rPr lang="en-IE" sz="1100" dirty="0" err="1">
                <a:latin typeface="Monaco" pitchFamily="2" charset="77"/>
              </a:rPr>
              <a:t>num</a:t>
            </a:r>
            <a:r>
              <a:rPr lang="en-IE" sz="1100" dirty="0">
                <a:latin typeface="Monaco" pitchFamily="2" charset="77"/>
              </a:rPr>
              <a:t>=4 (is &gt; 1)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53084" y="1904747"/>
            <a:ext cx="2433166" cy="6001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100" dirty="0" err="1">
                <a:latin typeface="Monaco" pitchFamily="2" charset="77"/>
              </a:rPr>
              <a:t>drawLines</a:t>
            </a:r>
            <a:r>
              <a:rPr lang="en-IE" sz="1100" dirty="0">
                <a:latin typeface="Monaco" pitchFamily="2" charset="77"/>
              </a:rPr>
              <a:t> (15, 3);</a:t>
            </a:r>
          </a:p>
          <a:p>
            <a:pPr algn="l"/>
            <a:r>
              <a:rPr lang="en-IE" sz="1100" dirty="0">
                <a:latin typeface="Monaco" pitchFamily="2" charset="77"/>
              </a:rPr>
              <a:t>   line (15, 20, 15, 80);</a:t>
            </a:r>
            <a:br>
              <a:rPr lang="en-IE" sz="1100" dirty="0">
                <a:latin typeface="Monaco" pitchFamily="2" charset="77"/>
              </a:rPr>
            </a:br>
            <a:r>
              <a:rPr lang="en-IE" sz="1100" dirty="0">
                <a:latin typeface="Monaco" pitchFamily="2" charset="77"/>
              </a:rPr>
              <a:t>   x=15, </a:t>
            </a:r>
            <a:r>
              <a:rPr lang="en-IE" sz="1100" dirty="0" err="1">
                <a:latin typeface="Monaco" pitchFamily="2" charset="77"/>
              </a:rPr>
              <a:t>num</a:t>
            </a:r>
            <a:r>
              <a:rPr lang="en-IE" sz="1100" dirty="0">
                <a:latin typeface="Monaco" pitchFamily="2" charset="77"/>
              </a:rPr>
              <a:t>=3 (is &gt; 1)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8530" y="64607"/>
            <a:ext cx="2809125" cy="12234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050" dirty="0">
                <a:latin typeface="Monaco" pitchFamily="2" charset="77"/>
              </a:rPr>
              <a:t>void </a:t>
            </a:r>
            <a:r>
              <a:rPr lang="en-IE" sz="1050" b="1" dirty="0" err="1">
                <a:latin typeface="Monaco" pitchFamily="2" charset="77"/>
              </a:rPr>
              <a:t>drawLines</a:t>
            </a:r>
            <a:r>
              <a:rPr lang="en-IE" sz="1050" dirty="0">
                <a:latin typeface="Monaco" pitchFamily="2" charset="77"/>
              </a:rPr>
              <a:t> (</a:t>
            </a:r>
            <a:r>
              <a:rPr lang="en-IE" sz="1050" dirty="0" err="1">
                <a:latin typeface="Monaco" pitchFamily="2" charset="77"/>
              </a:rPr>
              <a:t>int</a:t>
            </a:r>
            <a:r>
              <a:rPr lang="en-IE" sz="1050" dirty="0">
                <a:latin typeface="Monaco" pitchFamily="2" charset="77"/>
              </a:rPr>
              <a:t> x, </a:t>
            </a:r>
            <a:r>
              <a:rPr lang="en-IE" sz="1050" dirty="0" err="1">
                <a:latin typeface="Monaco" pitchFamily="2" charset="77"/>
              </a:rPr>
              <a:t>int</a:t>
            </a:r>
            <a:r>
              <a:rPr lang="en-IE" sz="1050" dirty="0">
                <a:latin typeface="Monaco" pitchFamily="2" charset="77"/>
              </a:rPr>
              <a:t> </a:t>
            </a:r>
            <a:r>
              <a:rPr lang="en-IE" sz="1050" dirty="0" err="1">
                <a:latin typeface="Monaco" pitchFamily="2" charset="77"/>
              </a:rPr>
              <a:t>num</a:t>
            </a:r>
            <a:r>
              <a:rPr lang="en-IE" sz="1050" dirty="0">
                <a:latin typeface="Monaco" pitchFamily="2" charset="77"/>
              </a:rPr>
              <a:t>){</a:t>
            </a:r>
          </a:p>
          <a:p>
            <a:pPr algn="l"/>
            <a:r>
              <a:rPr lang="en-IE" sz="1050" dirty="0">
                <a:latin typeface="Monaco" pitchFamily="2" charset="77"/>
              </a:rPr>
              <a:t>     line (x, 20, x, 80);</a:t>
            </a:r>
          </a:p>
          <a:p>
            <a:pPr algn="l"/>
            <a:r>
              <a:rPr lang="en-IE" sz="1050" dirty="0">
                <a:latin typeface="Monaco" pitchFamily="2" charset="77"/>
              </a:rPr>
              <a:t>     if (</a:t>
            </a:r>
            <a:r>
              <a:rPr lang="en-IE" sz="1050" dirty="0" err="1">
                <a:latin typeface="Monaco" pitchFamily="2" charset="77"/>
              </a:rPr>
              <a:t>num</a:t>
            </a:r>
            <a:r>
              <a:rPr lang="en-IE" sz="1050" dirty="0">
                <a:latin typeface="Monaco" pitchFamily="2" charset="77"/>
              </a:rPr>
              <a:t> &gt; 1)</a:t>
            </a:r>
          </a:p>
          <a:p>
            <a:pPr algn="l"/>
            <a:r>
              <a:rPr lang="en-IE" sz="1050" dirty="0">
                <a:latin typeface="Monaco" pitchFamily="2" charset="77"/>
              </a:rPr>
              <a:t>     {</a:t>
            </a:r>
          </a:p>
          <a:p>
            <a:pPr algn="l"/>
            <a:r>
              <a:rPr lang="en-IE" sz="1050" dirty="0">
                <a:latin typeface="Monaco" pitchFamily="2" charset="77"/>
              </a:rPr>
              <a:t>         </a:t>
            </a:r>
            <a:r>
              <a:rPr lang="en-IE" sz="1050" b="1" dirty="0" err="1">
                <a:latin typeface="Monaco" pitchFamily="2" charset="77"/>
              </a:rPr>
              <a:t>drawLines</a:t>
            </a:r>
            <a:r>
              <a:rPr lang="en-IE" sz="1050" dirty="0">
                <a:latin typeface="Monaco" pitchFamily="2" charset="77"/>
              </a:rPr>
              <a:t> (x+5, num-1);</a:t>
            </a:r>
          </a:p>
          <a:p>
            <a:pPr algn="l"/>
            <a:r>
              <a:rPr lang="en-IE" sz="1050" dirty="0">
                <a:latin typeface="Monaco" pitchFamily="2" charset="77"/>
              </a:rPr>
              <a:t>     }</a:t>
            </a:r>
          </a:p>
          <a:p>
            <a:pPr algn="l"/>
            <a:r>
              <a:rPr lang="en-IE" sz="1050" dirty="0">
                <a:latin typeface="Monaco" pitchFamily="2" charset="77"/>
              </a:rPr>
              <a:t>}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7484" y="2698081"/>
            <a:ext cx="2433166" cy="6001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100" dirty="0" err="1">
                <a:latin typeface="Monaco" pitchFamily="2" charset="77"/>
              </a:rPr>
              <a:t>drawLines</a:t>
            </a:r>
            <a:r>
              <a:rPr lang="en-IE" sz="1100" dirty="0">
                <a:latin typeface="Monaco" pitchFamily="2" charset="77"/>
              </a:rPr>
              <a:t> (20, 2);</a:t>
            </a:r>
            <a:br>
              <a:rPr lang="en-IE" sz="1100" dirty="0">
                <a:latin typeface="Monaco" pitchFamily="2" charset="77"/>
              </a:rPr>
            </a:br>
            <a:r>
              <a:rPr lang="en-IE" sz="1100" dirty="0">
                <a:latin typeface="Monaco" pitchFamily="2" charset="77"/>
              </a:rPr>
              <a:t>   line (20, 20, 20, 80);</a:t>
            </a:r>
          </a:p>
          <a:p>
            <a:pPr algn="l"/>
            <a:r>
              <a:rPr lang="en-IE" sz="1100" dirty="0">
                <a:latin typeface="Monaco" pitchFamily="2" charset="77"/>
              </a:rPr>
              <a:t>   x=20, </a:t>
            </a:r>
            <a:r>
              <a:rPr lang="en-IE" sz="1100" dirty="0" err="1">
                <a:latin typeface="Monaco" pitchFamily="2" charset="77"/>
              </a:rPr>
              <a:t>num</a:t>
            </a:r>
            <a:r>
              <a:rPr lang="en-IE" sz="1100" dirty="0">
                <a:latin typeface="Monaco" pitchFamily="2" charset="77"/>
              </a:rPr>
              <a:t>=2 (is &gt; 1)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81884" y="3482762"/>
            <a:ext cx="2433166" cy="6001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100" dirty="0" err="1">
                <a:latin typeface="Monaco" pitchFamily="2" charset="77"/>
              </a:rPr>
              <a:t>drawLines</a:t>
            </a:r>
            <a:r>
              <a:rPr lang="en-IE" sz="1100" dirty="0">
                <a:latin typeface="Monaco" pitchFamily="2" charset="77"/>
              </a:rPr>
              <a:t> (25, 1);</a:t>
            </a:r>
            <a:br>
              <a:rPr lang="en-IE" sz="1100" dirty="0">
                <a:latin typeface="Monaco" pitchFamily="2" charset="77"/>
              </a:rPr>
            </a:br>
            <a:r>
              <a:rPr lang="en-IE" sz="1100" dirty="0">
                <a:latin typeface="Monaco" pitchFamily="2" charset="77"/>
              </a:rPr>
              <a:t>   line (25, 20, 25, 80);</a:t>
            </a:r>
          </a:p>
          <a:p>
            <a:pPr algn="l"/>
            <a:r>
              <a:rPr lang="en-IE" sz="1100" dirty="0">
                <a:latin typeface="Monaco" pitchFamily="2" charset="77"/>
              </a:rPr>
              <a:t>      </a:t>
            </a:r>
          </a:p>
        </p:txBody>
      </p:sp>
      <p:sp>
        <p:nvSpPr>
          <p:cNvPr id="6" name="Bent-Up Arrow 5"/>
          <p:cNvSpPr/>
          <p:nvPr/>
        </p:nvSpPr>
        <p:spPr>
          <a:xfrm rot="5400000">
            <a:off x="1323458" y="1637461"/>
            <a:ext cx="171450" cy="6000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6737" rtl="0"/>
            <a:endParaRPr lang="en-IE" sz="1688"/>
          </a:p>
        </p:txBody>
      </p:sp>
      <p:sp>
        <p:nvSpPr>
          <p:cNvPr id="17" name="Bent-Up Arrow 16"/>
          <p:cNvSpPr/>
          <p:nvPr/>
        </p:nvSpPr>
        <p:spPr>
          <a:xfrm rot="5400000">
            <a:off x="2266433" y="2419514"/>
            <a:ext cx="171450" cy="6000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  <p:sp>
        <p:nvSpPr>
          <p:cNvPr id="18" name="Bent-Up Arrow 17"/>
          <p:cNvSpPr/>
          <p:nvPr/>
        </p:nvSpPr>
        <p:spPr>
          <a:xfrm rot="5400000">
            <a:off x="3152258" y="3216226"/>
            <a:ext cx="171450" cy="6000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D702B38-F6F2-4AF2-8CAC-E0FCB1A8E724}"/>
              </a:ext>
            </a:extLst>
          </p:cNvPr>
          <p:cNvSpPr/>
          <p:nvPr/>
        </p:nvSpPr>
        <p:spPr>
          <a:xfrm rot="2564934">
            <a:off x="784244" y="3021733"/>
            <a:ext cx="2083486" cy="1125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88" dirty="0"/>
              <a:t>Successive Method Calls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650962" y="4037571"/>
            <a:ext cx="260696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100" dirty="0">
                <a:latin typeface="Monaco" pitchFamily="2" charset="77"/>
              </a:rPr>
              <a:t>x=25</a:t>
            </a:r>
            <a:r>
              <a:rPr lang="en-IE" sz="1100" b="1" dirty="0">
                <a:latin typeface="Monaco" pitchFamily="2" charset="77"/>
              </a:rPr>
              <a:t>, </a:t>
            </a:r>
            <a:r>
              <a:rPr lang="en-IE" sz="1100" b="1" dirty="0" err="1">
                <a:solidFill>
                  <a:srgbClr val="FF0000"/>
                </a:solidFill>
                <a:latin typeface="Monaco" pitchFamily="2" charset="77"/>
              </a:rPr>
              <a:t>num</a:t>
            </a:r>
            <a:r>
              <a:rPr lang="en-IE" sz="1100" b="1" dirty="0">
                <a:solidFill>
                  <a:srgbClr val="FF0000"/>
                </a:solidFill>
                <a:latin typeface="Monaco" pitchFamily="2" charset="77"/>
              </a:rPr>
              <a:t>=1 (is NOT &gt; 1)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36008" y="3674108"/>
            <a:ext cx="0" cy="9253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530944" y="3674108"/>
            <a:ext cx="0" cy="9253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706432" y="3674108"/>
            <a:ext cx="0" cy="9253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77882" y="3674108"/>
            <a:ext cx="0" cy="9253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7">
            <a:extLst>
              <a:ext uri="{FF2B5EF4-FFF2-40B4-BE49-F238E27FC236}">
                <a16:creationId xmlns:a16="http://schemas.microsoft.com/office/drawing/2014/main" id="{BABA689E-F1D2-4F2E-8E5E-CAE98599E38E}"/>
              </a:ext>
            </a:extLst>
          </p:cNvPr>
          <p:cNvSpPr/>
          <p:nvPr/>
        </p:nvSpPr>
        <p:spPr>
          <a:xfrm rot="5739151">
            <a:off x="6620107" y="3187555"/>
            <a:ext cx="1397156" cy="2116829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688" dirty="0"/>
              <a:t>Base case met</a:t>
            </a:r>
          </a:p>
        </p:txBody>
      </p:sp>
      <p:sp>
        <p:nvSpPr>
          <p:cNvPr id="25" name="Arrow: Up 3">
            <a:extLst>
              <a:ext uri="{FF2B5EF4-FFF2-40B4-BE49-F238E27FC236}">
                <a16:creationId xmlns:a16="http://schemas.microsoft.com/office/drawing/2014/main" id="{1CDAFE9F-9FCD-4AE9-A7E4-BCF6D737E21F}"/>
              </a:ext>
            </a:extLst>
          </p:cNvPr>
          <p:cNvSpPr/>
          <p:nvPr/>
        </p:nvSpPr>
        <p:spPr>
          <a:xfrm rot="18618802">
            <a:off x="5241729" y="-184358"/>
            <a:ext cx="1511738" cy="447499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E" sz="1688" dirty="0"/>
              <a:t>Having reached the base case, return back up the call stack to the original call 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10800000">
            <a:off x="5200650" y="3078957"/>
            <a:ext cx="964031" cy="784681"/>
          </a:xfrm>
          <a:prstGeom prst="curvedConnector3">
            <a:avLst>
              <a:gd name="adj1" fmla="val -2488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10800000">
            <a:off x="4236619" y="2274154"/>
            <a:ext cx="964031" cy="784681"/>
          </a:xfrm>
          <a:prstGeom prst="curvedConnector3">
            <a:avLst>
              <a:gd name="adj1" fmla="val -2488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flipH="1" flipV="1">
            <a:off x="3150769" y="1489474"/>
            <a:ext cx="1135481" cy="796148"/>
          </a:xfrm>
          <a:prstGeom prst="curvedConnector3">
            <a:avLst>
              <a:gd name="adj1" fmla="val -1509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0800000">
            <a:off x="2114550" y="914400"/>
            <a:ext cx="1085850" cy="512118"/>
          </a:xfrm>
          <a:prstGeom prst="curvedConnector3">
            <a:avLst>
              <a:gd name="adj1" fmla="val -2267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EC33B-D108-14E8-963D-6CB74221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79C2A-DB7C-BDC1-6E6F-1AE02E6F56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70991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4" grpId="0" animBg="1"/>
      <p:bldP spid="6" grpId="0" animBg="1"/>
      <p:bldP spid="17" grpId="0" animBg="1"/>
      <p:bldP spid="18" grpId="0" animBg="1"/>
      <p:bldP spid="3" grpId="0" animBg="1"/>
      <p:bldP spid="20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9042" y="485452"/>
            <a:ext cx="4805915" cy="1102519"/>
          </a:xfrm>
        </p:spPr>
        <p:txBody>
          <a:bodyPr/>
          <a:lstStyle/>
          <a:p>
            <a:pPr>
              <a:spcBef>
                <a:spcPts val="633"/>
              </a:spcBef>
            </a:pPr>
            <a:r>
              <a:rPr lang="en-IE" sz="3600" dirty="0">
                <a:solidFill>
                  <a:schemeClr val="tx1"/>
                </a:solidFill>
              </a:rPr>
              <a:t>Method example: </a:t>
            </a:r>
            <a:r>
              <a:rPr lang="en-IE" sz="3600" b="1" dirty="0">
                <a:solidFill>
                  <a:srgbClr val="0368FF"/>
                </a:solidFill>
              </a:rPr>
              <a:t>Eyes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B48627-70FE-4B45-9414-DD660DBF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BBC8-D8C4-AD98-5A2D-86C00110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1" y="4865349"/>
            <a:ext cx="1905000" cy="28302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E5978C-2993-225B-79D6-A53E710F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processing.org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38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535" y="859536"/>
            <a:ext cx="8062665" cy="3735087"/>
          </a:xfrm>
        </p:spPr>
        <p:txBody>
          <a:bodyPr>
            <a:normAutofit/>
          </a:bodyPr>
          <a:lstStyle/>
          <a:p>
            <a:endParaRPr lang="en-IE" sz="1400" dirty="0"/>
          </a:p>
          <a:p>
            <a:pPr marL="385763" indent="-385763">
              <a:buFont typeface="+mj-lt"/>
              <a:buAutoNum type="arabicPeriod"/>
            </a:pPr>
            <a:r>
              <a:rPr lang="en-IE" sz="2800" dirty="0"/>
              <a:t>Method example: </a:t>
            </a:r>
            <a:r>
              <a:rPr lang="en-IE" sz="2800" b="1" dirty="0">
                <a:solidFill>
                  <a:srgbClr val="0368FF"/>
                </a:solidFill>
              </a:rPr>
              <a:t>Eyes</a:t>
            </a:r>
          </a:p>
          <a:p>
            <a:pPr marL="385763" indent="-385763">
              <a:buFont typeface="+mj-lt"/>
              <a:buAutoNum type="arabicPeriod"/>
            </a:pPr>
            <a:r>
              <a:rPr lang="en-IE" sz="2800" dirty="0"/>
              <a:t>Method example: </a:t>
            </a:r>
            <a:r>
              <a:rPr lang="en-IE" sz="2800" b="1" dirty="0">
                <a:solidFill>
                  <a:srgbClr val="0368FF"/>
                </a:solidFill>
              </a:rPr>
              <a:t>X’s</a:t>
            </a:r>
          </a:p>
          <a:p>
            <a:pPr marL="385763" indent="-385763">
              <a:buFont typeface="+mj-lt"/>
              <a:buAutoNum type="arabicPeriod"/>
            </a:pPr>
            <a:r>
              <a:rPr lang="en-IE" sz="2800" b="1" dirty="0">
                <a:solidFill>
                  <a:srgbClr val="0368FF"/>
                </a:solidFill>
              </a:rPr>
              <a:t>Overloading</a:t>
            </a:r>
            <a:r>
              <a:rPr lang="en-IE" sz="2800" dirty="0"/>
              <a:t> methods</a:t>
            </a:r>
          </a:p>
          <a:p>
            <a:pPr marL="385763" indent="-385763">
              <a:buFont typeface="+mj-lt"/>
              <a:buAutoNum type="arabicPeriod"/>
            </a:pPr>
            <a:r>
              <a:rPr lang="en-IE" sz="2800" dirty="0"/>
              <a:t>Method example: </a:t>
            </a:r>
            <a:r>
              <a:rPr lang="en-IE" sz="2800" dirty="0" err="1">
                <a:solidFill>
                  <a:srgbClr val="0368FF"/>
                </a:solidFill>
              </a:rPr>
              <a:t>Celcius</a:t>
            </a:r>
            <a:r>
              <a:rPr lang="en-IE" sz="2800" dirty="0">
                <a:solidFill>
                  <a:srgbClr val="0368FF"/>
                </a:solidFill>
              </a:rPr>
              <a:t> / </a:t>
            </a:r>
            <a:r>
              <a:rPr lang="en-IE" sz="2800" dirty="0" err="1">
                <a:solidFill>
                  <a:srgbClr val="0368FF"/>
                </a:solidFill>
              </a:rPr>
              <a:t>Farenheit</a:t>
            </a:r>
            <a:r>
              <a:rPr lang="en-IE" sz="2800" dirty="0">
                <a:solidFill>
                  <a:srgbClr val="0368FF"/>
                </a:solidFill>
              </a:rPr>
              <a:t> </a:t>
            </a:r>
            <a:r>
              <a:rPr lang="en-IE" sz="2800" b="1" dirty="0">
                <a:solidFill>
                  <a:srgbClr val="0368FF"/>
                </a:solidFill>
              </a:rPr>
              <a:t>Converter</a:t>
            </a:r>
            <a:endParaRPr lang="en-IE" sz="2800" dirty="0"/>
          </a:p>
          <a:p>
            <a:pPr marL="385763" indent="-385763">
              <a:buFont typeface="+mj-lt"/>
              <a:buAutoNum type="arabicPeriod"/>
            </a:pPr>
            <a:r>
              <a:rPr lang="en-IE" sz="2800" b="1" dirty="0">
                <a:solidFill>
                  <a:srgbClr val="0368FF"/>
                </a:solidFill>
              </a:rPr>
              <a:t>Recursion</a:t>
            </a:r>
            <a:endParaRPr lang="en-IE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8732F-278B-1509-F717-1EBD662F4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EB471-7CB8-45AD-BFD3-3691C8C6ED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973782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</p:spPr>
        <p:txBody>
          <a:bodyPr/>
          <a:lstStyle/>
          <a:p>
            <a:r>
              <a:rPr lang="en-IE" dirty="0"/>
              <a:t>Questions?</a:t>
            </a:r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543050"/>
            <a:ext cx="3257550" cy="26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3DA33-6A55-3F7B-CB2A-2A3E2DC2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5F5A-01DD-FA49-FBC6-527C89ACD1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3354987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</p:spPr>
        <p:txBody>
          <a:bodyPr/>
          <a:lstStyle/>
          <a:p>
            <a:r>
              <a:rPr lang="en-IE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Reas</a:t>
            </a:r>
            <a:r>
              <a:rPr lang="en-IE" dirty="0"/>
              <a:t>, C. &amp; Fry, B. (2014) Processing – A Programming Handbook for Visual Designers and Artists, 2</a:t>
            </a:r>
            <a:r>
              <a:rPr lang="en-IE" baseline="30000" dirty="0"/>
              <a:t>nd</a:t>
            </a:r>
            <a:r>
              <a:rPr lang="en-IE" dirty="0"/>
              <a:t> Edition, MIT Press, London.</a:t>
            </a:r>
          </a:p>
          <a:p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B39ED-8593-7F43-D541-258F68EC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B856B-831A-1D02-7BFF-9E0748AFAB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42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29807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4886AB6-DCB6-9645-8125-CA11F57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1" b="1"/>
          <a:stretch/>
        </p:blipFill>
        <p:spPr>
          <a:xfrm>
            <a:off x="1347374" y="473974"/>
            <a:ext cx="5821443" cy="4007299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solidFill>
            <a:srgbClr val="FDE111"/>
          </a:solidFill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pic>
        <p:nvPicPr>
          <p:cNvPr id="7" name="Picture 6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D47C071-A929-7E49-8327-BB4D84AA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095032"/>
            <a:ext cx="628034" cy="772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5407-EB5B-AF48-8192-C2BB3AEC3F33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9025A5-5106-3945-8404-F8F73E40F972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E905818B-C982-6824-2D72-82CAA50EB15F}"/>
              </a:ext>
            </a:extLst>
          </p:cNvPr>
          <p:cNvSpPr/>
          <p:nvPr/>
        </p:nvSpPr>
        <p:spPr>
          <a:xfrm>
            <a:off x="3119770" y="255925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E12D8E3-B5EB-1F63-44BF-C8DFC4B7792B}"/>
              </a:ext>
            </a:extLst>
          </p:cNvPr>
          <p:cNvSpPr/>
          <p:nvPr/>
        </p:nvSpPr>
        <p:spPr>
          <a:xfrm rot="10800000">
            <a:off x="1199184" y="241101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07139-B4B0-117B-EC27-2D3496445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85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DD7DBF-3283-80D5-D02E-E7D6D8C1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650" r="77216" b="63113"/>
          <a:stretch/>
        </p:blipFill>
        <p:spPr bwMode="auto">
          <a:xfrm>
            <a:off x="3554921" y="1490091"/>
            <a:ext cx="16573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20966" r="77281" b="63743"/>
          <a:stretch/>
        </p:blipFill>
        <p:spPr bwMode="auto">
          <a:xfrm>
            <a:off x="1455039" y="914400"/>
            <a:ext cx="1657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113"/>
          <a:stretch/>
        </p:blipFill>
        <p:spPr bwMode="auto">
          <a:xfrm>
            <a:off x="5654803" y="2217519"/>
            <a:ext cx="1657350" cy="19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9474B-7B7A-60E4-569E-F4E3032D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</a:t>
            </a:r>
          </a:p>
        </p:txBody>
      </p:sp>
    </p:spTree>
    <p:extLst>
      <p:ext uri="{BB962C8B-B14F-4D97-AF65-F5344CB8AC3E}">
        <p14:creationId xmlns:p14="http://schemas.microsoft.com/office/powerpoint/2010/main" val="344166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6.1 – Drawing a single eye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20966" r="77281" b="63743"/>
          <a:stretch/>
        </p:blipFill>
        <p:spPr bwMode="auto">
          <a:xfrm>
            <a:off x="641826" y="2603748"/>
            <a:ext cx="1945925" cy="216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626" y="944118"/>
            <a:ext cx="2594324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</a:t>
            </a:r>
            <a:r>
              <a:rPr lang="en-IE" sz="1800" dirty="0" err="1">
                <a:latin typeface="Monaco" pitchFamily="2" charset="77"/>
              </a:rPr>
              <a:t>noStroke</a:t>
            </a:r>
            <a:r>
              <a:rPr lang="en-IE" sz="1800" dirty="0">
                <a:latin typeface="Monaco" pitchFamily="2" charset="77"/>
              </a:rPr>
              <a:t>();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3233" y="942285"/>
            <a:ext cx="4743450" cy="369331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ellipse(50,50,60,60);    	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//outer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fill(0);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ellipse(50+10, 50, 30, 30);  	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//black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ellipse(50+16, 46, 6, 6);  	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//small,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FA2AB-4568-3CE7-268E-BAA6585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B0CF5-72DA-8AA3-CDF7-3273DB44C8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57682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What if we wanted to draw two eyes?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650" r="77216" b="63113"/>
          <a:stretch/>
        </p:blipFill>
        <p:spPr bwMode="auto">
          <a:xfrm>
            <a:off x="428625" y="950109"/>
            <a:ext cx="1885950" cy="223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72135" y="913494"/>
            <a:ext cx="5085779" cy="34163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200" dirty="0">
                <a:latin typeface="Monaco" pitchFamily="2" charset="77"/>
              </a:rPr>
              <a:t>void draw()</a:t>
            </a:r>
          </a:p>
          <a:p>
            <a:pPr algn="l"/>
            <a:r>
              <a:rPr lang="en-IE" sz="1200" dirty="0">
                <a:latin typeface="Monaco" pitchFamily="2" charset="77"/>
              </a:rPr>
              <a:t>{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background(204);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</a:t>
            </a:r>
            <a:r>
              <a:rPr lang="en-IE" sz="1200" dirty="0">
                <a:solidFill>
                  <a:srgbClr val="FF0000"/>
                </a:solidFill>
                <a:latin typeface="Monaco" pitchFamily="2" charset="77"/>
              </a:rPr>
              <a:t>//Right eye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ellipse(65,44,60,60);  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//outer white circle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fill(0);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ellipse(65+10, 44, 30, 30);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//black circle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ellipse(65+16, 44-5, 6, 6);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//small, white circle</a:t>
            </a:r>
          </a:p>
          <a:p>
            <a:pPr algn="l"/>
            <a:r>
              <a:rPr lang="en-IE" sz="1200" dirty="0">
                <a:solidFill>
                  <a:srgbClr val="FF0000"/>
                </a:solidFill>
                <a:latin typeface="Monaco" pitchFamily="2" charset="77"/>
              </a:rPr>
              <a:t>  //Left eye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ellipse(20,50,60,60);  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//outer white circle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fill(0);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ellipse(20+10, 50, 30, 30);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//black circle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fill(255);</a:t>
            </a:r>
          </a:p>
          <a:p>
            <a:pPr algn="l"/>
            <a:r>
              <a:rPr lang="en-IE" sz="1200" dirty="0">
                <a:latin typeface="Monaco" pitchFamily="2" charset="77"/>
              </a:rPr>
              <a:t>  ellipse(20+16, 50-5, 6, 6);  	</a:t>
            </a:r>
            <a:r>
              <a:rPr lang="en-IE" sz="12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//small, white circle</a:t>
            </a:r>
          </a:p>
          <a:p>
            <a:pPr algn="l"/>
            <a:r>
              <a:rPr lang="en-IE" sz="1200" dirty="0">
                <a:latin typeface="Monaco" pitchFamily="2" charset="77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1158" y="3378055"/>
            <a:ext cx="2171700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1800" dirty="0"/>
              <a:t>Each eye takes six lines of code to draw.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568B61-AC44-C794-BCF9-4DD5A84E7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49BD2-E5F2-17F5-9AC9-0EA0985E71B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29445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What if we wanted to draw six eyes?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8005" y="968995"/>
            <a:ext cx="3631981" cy="30469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Are we going to repeat the six lines of code SIX times? </a:t>
            </a:r>
          </a:p>
          <a:p>
            <a:pPr algn="ctr"/>
            <a:endParaRPr lang="en-IE" sz="2400" dirty="0"/>
          </a:p>
          <a:p>
            <a:pPr algn="ctr"/>
            <a:r>
              <a:rPr lang="en-IE" sz="2400" dirty="0"/>
              <a:t>What if we wanted to draw 100 eyes?</a:t>
            </a:r>
          </a:p>
          <a:p>
            <a:pPr algn="ctr"/>
            <a:endParaRPr lang="en-IE" sz="2400" dirty="0"/>
          </a:p>
          <a:p>
            <a:pPr algn="ctr"/>
            <a:r>
              <a:rPr lang="en-IE" sz="2400" dirty="0"/>
              <a:t> </a:t>
            </a:r>
            <a:r>
              <a:rPr lang="en-IE" sz="2400" dirty="0">
                <a:sym typeface="Wingdings" panose="05000000000000000000" pitchFamily="2" charset="2"/>
              </a:rPr>
              <a:t> 600 lines of code!</a:t>
            </a:r>
            <a:endParaRPr lang="en-I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D3530-64C1-F5DD-63C2-EE1449B37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02A17-6533-CFC6-0810-BBE156C80D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4051F6-53E4-6C91-3663-7C7A19ED0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966" r="77216" b="63113"/>
          <a:stretch/>
        </p:blipFill>
        <p:spPr bwMode="auto">
          <a:xfrm>
            <a:off x="404622" y="968995"/>
            <a:ext cx="1943100" cy="225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6651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849435"/>
            <a:ext cx="265861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setup()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size(100,100);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dirty="0" err="1">
                <a:latin typeface="Monaco" pitchFamily="2" charset="77"/>
              </a:rPr>
              <a:t>noStroke</a:t>
            </a:r>
            <a:r>
              <a:rPr lang="en-IE" sz="1800" dirty="0">
                <a:latin typeface="Monaco" pitchFamily="2" charset="77"/>
              </a:rPr>
              <a:t>();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Example 6.2 – Drawing two eyes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31991" y="2169888"/>
            <a:ext cx="7216473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eye</a:t>
            </a:r>
            <a:r>
              <a:rPr lang="en-IE" sz="1800" dirty="0">
                <a:latin typeface="Monaco" pitchFamily="2" charset="77"/>
              </a:rPr>
              <a:t> (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x, </a:t>
            </a:r>
            <a:r>
              <a:rPr lang="en-IE" sz="1800" dirty="0" err="1">
                <a:latin typeface="Monaco" pitchFamily="2" charset="77"/>
              </a:rPr>
              <a:t>int</a:t>
            </a:r>
            <a:r>
              <a:rPr lang="en-IE" sz="1800" dirty="0">
                <a:latin typeface="Monaco" pitchFamily="2" charset="77"/>
              </a:rPr>
              <a:t> y)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ellipse(x,y,60,60);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//outer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ellipse(x+10, y, 30, 30);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//black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fill(255);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ellipse(x+16, y-5, 6, 6); </a:t>
            </a:r>
            <a:r>
              <a:rPr lang="en-IE" sz="1800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//small, white circle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1615" y="860415"/>
            <a:ext cx="3074027" cy="17543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IE" sz="1800" dirty="0">
                <a:latin typeface="Monaco" pitchFamily="2" charset="77"/>
              </a:rPr>
              <a:t>void </a:t>
            </a:r>
            <a:r>
              <a:rPr lang="en-IE" sz="1800" b="1" dirty="0">
                <a:latin typeface="Monaco" pitchFamily="2" charset="77"/>
              </a:rPr>
              <a:t>draw</a:t>
            </a:r>
            <a:r>
              <a:rPr lang="en-IE" sz="1800" dirty="0">
                <a:latin typeface="Monaco" pitchFamily="2" charset="77"/>
              </a:rPr>
              <a:t>()</a:t>
            </a:r>
          </a:p>
          <a:p>
            <a:pPr algn="l"/>
            <a:r>
              <a:rPr lang="en-IE" sz="1800" dirty="0">
                <a:latin typeface="Monaco" pitchFamily="2" charset="77"/>
              </a:rPr>
              <a:t>{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background(204);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   </a:t>
            </a:r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eye(65,44);</a:t>
            </a:r>
          </a:p>
          <a:p>
            <a:pPr algn="l"/>
            <a:r>
              <a:rPr lang="en-IE" sz="1800" b="1" dirty="0">
                <a:solidFill>
                  <a:srgbClr val="FF0000"/>
                </a:solidFill>
                <a:latin typeface="Monaco" pitchFamily="2" charset="77"/>
              </a:rPr>
              <a:t>   eye(20,50);</a:t>
            </a:r>
          </a:p>
          <a:p>
            <a:pPr algn="l"/>
            <a:r>
              <a:rPr lang="en-IE" sz="1800" dirty="0">
                <a:latin typeface="Monaco" pitchFamily="2" charset="77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3B0F7-CB7A-8F18-6ADB-40C68D51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</a:t>
            </a:r>
            <a:endParaRPr lang="en-I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FAF31-66DE-FD35-C56C-1FDBD61B23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72B20A9-F46D-41AB-75C8-FDF398E3C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8" t="20650" r="77216" b="63113"/>
          <a:stretch/>
        </p:blipFill>
        <p:spPr bwMode="auto">
          <a:xfrm>
            <a:off x="32919" y="2535146"/>
            <a:ext cx="1604862" cy="190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31754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30789</TotalTime>
  <Words>2746</Words>
  <Application>Microsoft Macintosh PowerPoint</Application>
  <PresentationFormat>On-screen Show (16:9)</PresentationFormat>
  <Paragraphs>517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Avenir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Monaco</vt:lpstr>
      <vt:lpstr>Wingdings</vt:lpstr>
      <vt:lpstr>White</vt:lpstr>
      <vt:lpstr>Programming Fundamentals 1</vt:lpstr>
      <vt:lpstr>PowerPoint Presentation</vt:lpstr>
      <vt:lpstr>Agenda</vt:lpstr>
      <vt:lpstr>Method example: Eyes</vt:lpstr>
      <vt:lpstr>PowerPoint Presentation</vt:lpstr>
      <vt:lpstr>Example 6.1 – Drawing a single eye</vt:lpstr>
      <vt:lpstr>What if we wanted to draw two eyes?</vt:lpstr>
      <vt:lpstr>What if we wanted to draw six eyes?</vt:lpstr>
      <vt:lpstr>Example 6.2 – Drawing two eyes</vt:lpstr>
      <vt:lpstr>Example 6.3 – Drawing six eyes</vt:lpstr>
      <vt:lpstr>Method example: X’s</vt:lpstr>
      <vt:lpstr>PowerPoint Presentation</vt:lpstr>
      <vt:lpstr>How about this solution?</vt:lpstr>
      <vt:lpstr>Code duplication</vt:lpstr>
      <vt:lpstr>A solution with methods</vt:lpstr>
      <vt:lpstr>Example 6.4 – a method to draw a thick, light gray X</vt:lpstr>
      <vt:lpstr>Example 6.5 – drawing a thick X, passing colour as a parameter</vt:lpstr>
      <vt:lpstr>Example 6.6 – drawing X, passing colour and weight. </vt:lpstr>
      <vt:lpstr>Example 6.7 – drawing X, passing colour, weight, position, size</vt:lpstr>
      <vt:lpstr>Example 6.8 – drawing multiple Xs</vt:lpstr>
      <vt:lpstr>Example 6.9 – drawing multiple Xs using a for loop</vt:lpstr>
      <vt:lpstr>Overloading Methods</vt:lpstr>
      <vt:lpstr>Overloaded methods</vt:lpstr>
      <vt:lpstr>Overloaded methods</vt:lpstr>
      <vt:lpstr>Overloaded methods</vt:lpstr>
      <vt:lpstr>Overloaded methods</vt:lpstr>
      <vt:lpstr>Overloaded methods</vt:lpstr>
      <vt:lpstr>Overloaded methods</vt:lpstr>
      <vt:lpstr>Method example:  Celcius / Farenheit Converter</vt:lpstr>
      <vt:lpstr>Example 6.10 – Farenheit to Celsius</vt:lpstr>
      <vt:lpstr>Example 6.10 – Farenheit to Celsius</vt:lpstr>
      <vt:lpstr>Example 6.10 – Updated </vt:lpstr>
      <vt:lpstr>Recursion</vt:lpstr>
      <vt:lpstr>Example 6.11 – drawLines – for loop</vt:lpstr>
      <vt:lpstr>Example 6.11 – drawLines – for loop</vt:lpstr>
      <vt:lpstr>Recursion</vt:lpstr>
      <vt:lpstr>Recursion continued…</vt:lpstr>
      <vt:lpstr>Example 6.11 – drawLines – recursion </vt:lpstr>
      <vt:lpstr>Example 6.11</vt:lpstr>
      <vt:lpstr>Summary</vt:lpstr>
      <vt:lpstr>Questions?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173</cp:revision>
  <dcterms:created xsi:type="dcterms:W3CDTF">2019-01-29T16:40:14Z</dcterms:created>
  <dcterms:modified xsi:type="dcterms:W3CDTF">2024-10-08T11:29:43Z</dcterms:modified>
</cp:coreProperties>
</file>